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8288000" cy="10287000"/>
  <p:notesSz cx="18288000" cy="10287000"/>
  <p:embeddedFontLst>
    <p:embeddedFont>
      <p:font typeface="AbhayaLibre-Regular" panose="020B0604020202020204" charset="0"/>
      <p:regular r:id="rId15"/>
    </p:embeddedFont>
    <p:embeddedFont>
      <p:font typeface="Calibri" panose="020F0502020204030204" pitchFamily="34" charset="0"/>
      <p:regular r:id="rId15"/>
      <p:bold r:id="rId15"/>
      <p:italic r:id="rId15"/>
      <p:boldItalic r:id="rId15"/>
    </p:embeddedFont>
    <p:embeddedFont>
      <p:font typeface="Arimo-Regular" panose="020B0604020202020204" charset="0"/>
      <p:regular r:id="rId15"/>
      <p:bold r:id="rId15"/>
      <p:italic r:id="rId15"/>
    </p:embeddedFont>
  </p:embeddedFontLst>
  <p:custDataLst>
    <p:tags r:id="rId16"/>
  </p:custDataLst>
  <p:defaultTextStyle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kiza, Nekane {MWSG~Madrid}" initials="AN{" lastIdx="1" clrIdx="0">
    <p:extLst>
      <p:ext uri="{19B8F6BF-5375-455C-9EA6-DF929625EA0E}">
        <p15:presenceInfo xmlns:p15="http://schemas.microsoft.com/office/powerpoint/2012/main" userId="Alkiza, Nekane {MWSG~Madrid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3"/>
    <p:restoredTop sz="94753"/>
  </p:normalViewPr>
  <p:slideViewPr>
    <p:cSldViewPr snapToGrid="0">
      <p:cViewPr varScale="1">
        <p:scale>
          <a:sx n="104" d="100"/>
          <a:sy n="104" d="100"/>
        </p:scale>
        <p:origin x="22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NUL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3EAF-61C0-4A2F-AD20-B0A16966A1CB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9C3F-5ACE-49A0-BBF1-C37A0768A10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9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9C3F-5ACE-49A0-BBF1-C37A0768A1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2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slide" Target="slide6.xml"/><Relationship Id="rId3" Type="http://schemas.openxmlformats.org/officeDocument/2006/relationships/image" Target="../media/image1.png"/><Relationship Id="rId21" Type="http://schemas.openxmlformats.org/officeDocument/2006/relationships/slide" Target="slide9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slide" Target="slide3.xml"/><Relationship Id="rId23" Type="http://schemas.openxmlformats.org/officeDocument/2006/relationships/slide" Target="slide11.xml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hyperlink" Target="https://www.accessdata.fda.gov/cdrh_docs/pdf17/P170019S006A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www.accessdata.fda.gov/cdrh_docs/pdf17/P170019S006A.pdf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uadroTexto 2"/>
          <p:cNvSpPr txBox="1"/>
          <p:nvPr/>
        </p:nvSpPr>
        <p:spPr>
          <a:xfrm>
            <a:off x="277412" y="8172047"/>
            <a:ext cx="7679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11F47"/>
                </a:solidFill>
                <a:latin typeface="AbhayaLibre-Regular"/>
              </a:rPr>
              <a:t>Prof. </a:t>
            </a:r>
            <a:r>
              <a:rPr lang="es-ES" sz="4000" dirty="0" err="1" smtClean="0">
                <a:solidFill>
                  <a:srgbClr val="011F47"/>
                </a:solidFill>
                <a:latin typeface="AbhayaLibre-Regular"/>
              </a:rPr>
              <a:t>Ramon</a:t>
            </a:r>
            <a:r>
              <a:rPr lang="es-ES" sz="40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4000" dirty="0">
                <a:solidFill>
                  <a:srgbClr val="011F47"/>
                </a:solidFill>
                <a:latin typeface="AbhayaLibre-Regular"/>
              </a:rPr>
              <a:t>Colomer</a:t>
            </a:r>
          </a:p>
          <a:p>
            <a:r>
              <a:rPr lang="es-ES" sz="4000" dirty="0">
                <a:solidFill>
                  <a:srgbClr val="011F47"/>
                </a:solidFill>
                <a:latin typeface="AbhayaLibre-Regular"/>
              </a:rPr>
              <a:t>Prof. Rebeca Mondéjar</a:t>
            </a:r>
          </a:p>
          <a:p>
            <a:r>
              <a:rPr lang="es-ES" sz="4000" dirty="0">
                <a:solidFill>
                  <a:srgbClr val="011F47"/>
                </a:solidFill>
                <a:latin typeface="AbhayaLibre-Regular"/>
              </a:rPr>
              <a:t>Dr. Nuria Romero-</a:t>
            </a:r>
            <a:r>
              <a:rPr lang="es-ES" sz="4000" dirty="0" err="1">
                <a:solidFill>
                  <a:srgbClr val="011F47"/>
                </a:solidFill>
                <a:latin typeface="AbhayaLibre-Regular"/>
              </a:rPr>
              <a:t>Laorden</a:t>
            </a:r>
            <a:endParaRPr lang="es-ES" sz="40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3EEC25-4310-E840-8EEB-6DEFD84D54F9}"/>
              </a:ext>
            </a:extLst>
          </p:cNvPr>
          <p:cNvSpPr txBox="1"/>
          <p:nvPr/>
        </p:nvSpPr>
        <p:spPr>
          <a:xfrm>
            <a:off x="4524768" y="167458"/>
            <a:ext cx="11497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6600" b="1" dirty="0">
                <a:solidFill>
                  <a:schemeClr val="tx2">
                    <a:lumMod val="50000"/>
                  </a:schemeClr>
                </a:solidFill>
              </a:rPr>
              <a:t>Fichas de </a:t>
            </a:r>
            <a:r>
              <a:rPr lang="es-ES" sz="6600" b="1" dirty="0" smtClean="0">
                <a:solidFill>
                  <a:schemeClr val="tx2">
                    <a:lumMod val="50000"/>
                  </a:schemeClr>
                </a:solidFill>
              </a:rPr>
              <a:t>Oncología </a:t>
            </a:r>
            <a:r>
              <a:rPr lang="es-ES" sz="6600" b="1" dirty="0">
                <a:solidFill>
                  <a:schemeClr val="tx2">
                    <a:lumMod val="50000"/>
                  </a:schemeClr>
                </a:solidFill>
              </a:rPr>
              <a:t>Personalizada </a:t>
            </a:r>
          </a:p>
          <a:p>
            <a:pPr algn="l" rtl="0"/>
            <a:r>
              <a:rPr lang="es-ES" sz="6600" b="1" dirty="0" smtClean="0">
                <a:solidFill>
                  <a:schemeClr val="tx2">
                    <a:lumMod val="50000"/>
                  </a:schemeClr>
                </a:solidFill>
              </a:rPr>
              <a:t>2022</a:t>
            </a:r>
            <a:endParaRPr lang="es-E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92" y="5140496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78513" y="9771614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11F47"/>
                </a:solidFill>
                <a:latin typeface="AbhayaLibre-Regular"/>
              </a:rPr>
              <a:t>Febrero 2022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47454" y="9640669"/>
            <a:ext cx="3940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i="1" dirty="0" smtClean="0">
                <a:solidFill>
                  <a:schemeClr val="bg1"/>
                </a:solidFill>
              </a:rPr>
              <a:t>Está permitido el uso total o parcial de este material citando la fuente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9"/>
            <a:ext cx="5366132" cy="4052730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E894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0" name="Picture 4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471" name="Picture 47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472" name="Picture 47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474" name="Picture 4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132" y="559416"/>
            <a:ext cx="657224" cy="942975"/>
          </a:xfrm>
          <a:prstGeom prst="rect">
            <a:avLst/>
          </a:prstGeom>
          <a:noFill/>
        </p:spPr>
      </p:pic>
      <p:sp>
        <p:nvSpPr>
          <p:cNvPr id="481" name="Rectangle 481"/>
          <p:cNvSpPr/>
          <p:nvPr/>
        </p:nvSpPr>
        <p:spPr>
          <a:xfrm>
            <a:off x="3621690" y="6199721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1712509" y="4895368"/>
            <a:ext cx="3901709" cy="10655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 1-2 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germinal</a:t>
            </a:r>
          </a:p>
          <a:p>
            <a:pPr algn="ctr"/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362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/>
            <a:r>
              <a:rPr lang="en-US" sz="2362" b="0" i="0" spc="0" baseline="0" dirty="0" smtClean="0">
                <a:solidFill>
                  <a:srgbClr val="011F47"/>
                </a:solidFill>
                <a:latin typeface="Arimo-Regular"/>
              </a:rPr>
              <a:t> </a:t>
            </a: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3" name="Rectangle 483"/>
          <p:cNvSpPr/>
          <p:nvPr/>
        </p:nvSpPr>
        <p:spPr>
          <a:xfrm>
            <a:off x="3621690" y="5320080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9143878" y="533596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8763771" y="4926389"/>
            <a:ext cx="8185632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6237" algn="l"/>
              </a:tabLst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NTRK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ATM, PALB2, p53, KRAS, CDKN2,</a:t>
            </a:r>
          </a:p>
        </p:txBody>
      </p:sp>
      <p:sp>
        <p:nvSpPr>
          <p:cNvPr id="487" name="Rectangle 487"/>
          <p:cNvSpPr/>
          <p:nvPr/>
        </p:nvSpPr>
        <p:spPr>
          <a:xfrm>
            <a:off x="14779773" y="611253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8" name="Rectangle 488"/>
          <p:cNvSpPr/>
          <p:nvPr/>
        </p:nvSpPr>
        <p:spPr>
          <a:xfrm>
            <a:off x="12618045" y="5293381"/>
            <a:ext cx="4323157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SMAD4, MLL3, TGFBR2, ARID1A,</a:t>
            </a:r>
          </a:p>
          <a:p>
            <a:pPr marL="147786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ALK, BRAF, HER2, ROS, RRG1</a:t>
            </a:r>
          </a:p>
        </p:txBody>
      </p:sp>
      <p:sp>
        <p:nvSpPr>
          <p:cNvPr id="489" name="Rectangle 489"/>
          <p:cNvSpPr/>
          <p:nvPr/>
        </p:nvSpPr>
        <p:spPr>
          <a:xfrm>
            <a:off x="1180502" y="7525630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6" name="Flecha izquierda 45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3F4E21E-89B4-944E-9296-A7C0A74CDDBF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7030A0"/>
                </a:solidFill>
              </a:rPr>
              <a:t>Oncología Personalizada </a:t>
            </a:r>
            <a:r>
              <a:rPr lang="es-ES" sz="4400" dirty="0" smtClean="0">
                <a:solidFill>
                  <a:srgbClr val="7030A0"/>
                </a:solidFill>
              </a:rPr>
              <a:t>2022</a:t>
            </a:r>
            <a:endParaRPr lang="es-ES" sz="4400" dirty="0">
              <a:solidFill>
                <a:srgbClr val="7030A0"/>
              </a:solidFill>
            </a:endParaRPr>
          </a:p>
          <a:p>
            <a:pPr algn="ctr" rtl="0"/>
            <a:r>
              <a:rPr lang="es-ES" sz="4400" dirty="0">
                <a:solidFill>
                  <a:srgbClr val="7030A0"/>
                </a:solidFill>
              </a:rPr>
              <a:t>Cáncer de Páncreas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385311" y="8391701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Rutinario</a:t>
            </a:r>
            <a:r>
              <a:rPr lang="es-ES" sz="1400" dirty="0" smtClean="0">
                <a:solidFill>
                  <a:srgbClr val="002060"/>
                </a:solidFill>
              </a:rPr>
              <a:t>.- se </a:t>
            </a:r>
            <a:r>
              <a:rPr lang="es-ES" sz="14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400" dirty="0" smtClean="0">
              <a:solidFill>
                <a:srgbClr val="002060"/>
              </a:solidFill>
            </a:endParaRPr>
          </a:p>
          <a:p>
            <a:r>
              <a:rPr lang="es-ES" sz="14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400" dirty="0" smtClean="0">
                <a:solidFill>
                  <a:srgbClr val="002060"/>
                </a:solidFill>
              </a:rPr>
              <a:t>se </a:t>
            </a:r>
            <a:r>
              <a:rPr lang="es-ES" sz="14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4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8" name="Rectangle 478"/>
          <p:cNvSpPr/>
          <p:nvPr/>
        </p:nvSpPr>
        <p:spPr>
          <a:xfrm>
            <a:off x="385311" y="9041829"/>
            <a:ext cx="1223273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Curtin NJ, Drew Y, Sharma-Saha S. Why BRCA mutations are not tumour-agnostic biomarkers for PARP inhibitor therapy. Nat Rev Clin Oncol. 2019 Dec;16(12):725-726. doi: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de Bono J, Mateo J,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Fizazi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K, et al.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Metastatic Castration-Resistant Prostate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2020 May 28;382(22):2091-2102.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10.1056/NEJMoa1911440.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Golan T,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Hammel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P, Reni M,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Macarulla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T, et al. Maintenance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Germline BRCA-Mutated Metastatic Pancreatic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2019 Jul 25;381(4):317-327.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10.1056/NEJMoa1903387.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 flipV="1">
            <a:off x="0" y="0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 flipV="1">
            <a:off x="0" y="1499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5" name="Picture 5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516" name="Picture 5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517" name="Picture 5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518" name="Picture 5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6580" y="559416"/>
            <a:ext cx="628649" cy="942975"/>
          </a:xfrm>
          <a:prstGeom prst="rect">
            <a:avLst/>
          </a:prstGeom>
          <a:noFill/>
        </p:spPr>
      </p:pic>
      <p:sp>
        <p:nvSpPr>
          <p:cNvPr id="524" name="Rectangle 524"/>
          <p:cNvSpPr/>
          <p:nvPr/>
        </p:nvSpPr>
        <p:spPr>
          <a:xfrm>
            <a:off x="1368794" y="4487741"/>
            <a:ext cx="4418779" cy="2480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 117/c-kit 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CD34</a:t>
            </a:r>
          </a:p>
          <a:p>
            <a:pPr marL="0" algn="ctr"/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Número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de mitosis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por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50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campos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de gran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aumento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Mutaciones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los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genes KIT y</a:t>
            </a:r>
            <a:r>
              <a:rPr lang="en-US" sz="2200" b="0" i="0" spc="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PDGFR</a:t>
            </a:r>
          </a:p>
          <a:p>
            <a:pPr marL="483450" algn="ctr">
              <a:lnSpc>
                <a:spcPts val="3463"/>
              </a:lnSpc>
            </a:pP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6" name="Rectangle 526"/>
          <p:cNvSpPr/>
          <p:nvPr/>
        </p:nvSpPr>
        <p:spPr>
          <a:xfrm>
            <a:off x="2370319" y="6467466"/>
            <a:ext cx="12142427" cy="363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024815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endParaRPr lang="en-US" sz="3331" b="0" i="0" spc="0" baseline="13731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7" name="Rectangle 527"/>
          <p:cNvSpPr/>
          <p:nvPr/>
        </p:nvSpPr>
        <p:spPr>
          <a:xfrm>
            <a:off x="14492088" y="4883806"/>
            <a:ext cx="766235" cy="1569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366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NF1</a:t>
            </a:r>
          </a:p>
          <a:p>
            <a:pPr marL="0"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RAS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algn="ctr"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8" name="Rectangle 528"/>
          <p:cNvSpPr/>
          <p:nvPr/>
        </p:nvSpPr>
        <p:spPr>
          <a:xfrm>
            <a:off x="7739236" y="4827371"/>
            <a:ext cx="2834109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DOG1</a:t>
            </a: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BRAF, SDHB, NTRK</a:t>
            </a:r>
            <a:r>
              <a:rPr lang="en-US" sz="2200" b="0" i="0" spc="0" baseline="0" dirty="0" smtClean="0">
                <a:latin typeface="Arimo-Regular"/>
              </a:rPr>
              <a:t>**</a:t>
            </a:r>
          </a:p>
          <a:p>
            <a:pPr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30" name="Rectangle 530"/>
          <p:cNvSpPr/>
          <p:nvPr/>
        </p:nvSpPr>
        <p:spPr>
          <a:xfrm>
            <a:off x="6544936" y="7671046"/>
            <a:ext cx="1439811" cy="255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** GIST wild type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544936" y="7480546"/>
            <a:ext cx="1493202" cy="255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 CD117 negativo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8A79AAD-7AF2-3546-94E1-613704D741C9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Oncología Personalizada </a:t>
            </a:r>
            <a:r>
              <a:rPr lang="es-E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2022</a:t>
            </a:r>
            <a:endParaRPr lang="es-E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GIST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253334" y="8965110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Rutinario</a:t>
            </a:r>
            <a:r>
              <a:rPr lang="es-ES" sz="1400" dirty="0" smtClean="0">
                <a:solidFill>
                  <a:srgbClr val="002060"/>
                </a:solidFill>
              </a:rPr>
              <a:t>.- se </a:t>
            </a:r>
            <a:r>
              <a:rPr lang="es-ES" sz="14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400" dirty="0" smtClean="0">
              <a:solidFill>
                <a:srgbClr val="002060"/>
              </a:solidFill>
            </a:endParaRPr>
          </a:p>
          <a:p>
            <a:r>
              <a:rPr lang="es-ES" sz="14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400" dirty="0" smtClean="0">
                <a:solidFill>
                  <a:srgbClr val="002060"/>
                </a:solidFill>
              </a:rPr>
              <a:t>se </a:t>
            </a:r>
            <a:r>
              <a:rPr lang="es-ES" sz="14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4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6" name="Rectangle 522"/>
          <p:cNvSpPr/>
          <p:nvPr/>
        </p:nvSpPr>
        <p:spPr>
          <a:xfrm>
            <a:off x="253334" y="9656832"/>
            <a:ext cx="116446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Martin-Broto J, Martinez-Marín V, Serrano et al. Gastrointestinal stromal tumors (GISTs): SEAP-SEOM consensus on pathologic and molecular diagnosis. Clin Transl Oncol. 2017 May;19(5):536-545. doi: 10.1007/s12094-016-1581-2.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4454668" y="941439"/>
            <a:ext cx="1418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Fichas de Oncología </a:t>
            </a:r>
            <a:r>
              <a:rPr lang="es-ES" sz="7200" b="1">
                <a:solidFill>
                  <a:schemeClr val="tx2">
                    <a:lumMod val="75000"/>
                  </a:schemeClr>
                </a:solidFill>
              </a:rPr>
              <a:t>Personalizada </a:t>
            </a:r>
            <a:r>
              <a:rPr lang="es-ES" sz="7200" b="1" smtClean="0">
                <a:solidFill>
                  <a:schemeClr val="tx2">
                    <a:lumMod val="75000"/>
                  </a:schemeClr>
                </a:solidFill>
              </a:rPr>
              <a:t>2022</a:t>
            </a:r>
            <a:endParaRPr lang="es-E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30" y="6929680"/>
            <a:ext cx="819373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 flipV="1">
            <a:off x="1107416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flipV="1">
            <a:off x="959974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flipV="1">
            <a:off x="6629629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flipV="1">
            <a:off x="6482187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flipV="1">
            <a:off x="12265314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flipV="1">
            <a:off x="12117872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77440" y="9245601"/>
            <a:ext cx="3597275" cy="1041399"/>
          </a:xfrm>
          <a:prstGeom prst="rect">
            <a:avLst/>
          </a:prstGeom>
          <a:noFill/>
        </p:spPr>
      </p:pic>
      <p:pic>
        <p:nvPicPr>
          <p:cNvPr id="117" name="Picture 1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463" y="2115313"/>
            <a:ext cx="4154423" cy="774191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6327" y="2115313"/>
            <a:ext cx="3813047" cy="774191"/>
          </a:xfrm>
          <a:prstGeom prst="rect">
            <a:avLst/>
          </a:prstGeom>
          <a:noFill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4711" y="2115313"/>
            <a:ext cx="4221479" cy="774191"/>
          </a:xfrm>
          <a:prstGeom prst="rect">
            <a:avLst/>
          </a:prstGeom>
          <a:noFill/>
        </p:spPr>
      </p:pic>
      <p:sp>
        <p:nvSpPr>
          <p:cNvPr id="120" name="Freeform 120"/>
          <p:cNvSpPr/>
          <p:nvPr/>
        </p:nvSpPr>
        <p:spPr>
          <a:xfrm flipV="1">
            <a:off x="1107416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flipV="1">
            <a:off x="959974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flipV="1">
            <a:off x="6629629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flipV="1">
            <a:off x="6482187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flipV="1">
            <a:off x="12265314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flipV="1">
            <a:off x="12117872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783" y="4767073"/>
            <a:ext cx="3593591" cy="783335"/>
          </a:xfrm>
          <a:prstGeom prst="rect">
            <a:avLst/>
          </a:prstGeom>
          <a:noFill/>
        </p:spPr>
      </p:pic>
      <p:pic>
        <p:nvPicPr>
          <p:cNvPr id="127" name="Picture 12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2127" y="4767073"/>
            <a:ext cx="2441447" cy="774191"/>
          </a:xfrm>
          <a:prstGeom prst="rect">
            <a:avLst/>
          </a:prstGeom>
          <a:noFill/>
        </p:spPr>
      </p:pic>
      <p:pic>
        <p:nvPicPr>
          <p:cNvPr id="128" name="Picture 128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0263" y="4611625"/>
            <a:ext cx="3861815" cy="1280159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 flipV="1">
            <a:off x="117620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flipV="1">
            <a:off x="102876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flipV="1">
            <a:off x="667498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flipV="1">
            <a:off x="652754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flipV="1">
            <a:off x="12310674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flipV="1">
            <a:off x="12163232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7319" y="7574280"/>
            <a:ext cx="4309871" cy="774191"/>
          </a:xfrm>
          <a:prstGeom prst="rect">
            <a:avLst/>
          </a:prstGeom>
          <a:noFill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9711" y="7574280"/>
            <a:ext cx="4462271" cy="774191"/>
          </a:xfrm>
          <a:prstGeom prst="rect">
            <a:avLst/>
          </a:prstGeom>
          <a:noFill/>
        </p:spPr>
      </p:pic>
      <p:pic>
        <p:nvPicPr>
          <p:cNvPr id="137" name="Picture 13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82343" y="7574280"/>
            <a:ext cx="1252727" cy="774191"/>
          </a:xfrm>
          <a:prstGeom prst="rect">
            <a:avLst/>
          </a:prstGeom>
          <a:noFill/>
        </p:spPr>
      </p:pic>
      <p:sp>
        <p:nvSpPr>
          <p:cNvPr id="2" name="Rectángulo 1">
            <a:hlinkClick r:id="rId15" action="ppaction://hlinksldjump"/>
          </p:cNvPr>
          <p:cNvSpPr/>
          <p:nvPr/>
        </p:nvSpPr>
        <p:spPr>
          <a:xfrm>
            <a:off x="959974" y="1456094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hlinkClick r:id="rId16" action="ppaction://hlinksldjump"/>
          </p:cNvPr>
          <p:cNvSpPr/>
          <p:nvPr/>
        </p:nvSpPr>
        <p:spPr>
          <a:xfrm>
            <a:off x="6487320" y="1438300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hlinkClick r:id="rId17" action="ppaction://hlinksldjump"/>
          </p:cNvPr>
          <p:cNvSpPr/>
          <p:nvPr/>
        </p:nvSpPr>
        <p:spPr>
          <a:xfrm>
            <a:off x="12089511" y="147581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hlinkClick r:id="rId18" action="ppaction://hlinksldjump"/>
          </p:cNvPr>
          <p:cNvSpPr/>
          <p:nvPr/>
        </p:nvSpPr>
        <p:spPr>
          <a:xfrm>
            <a:off x="910245" y="4059401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hlinkClick r:id="rId19" action="ppaction://hlinksldjump"/>
          </p:cNvPr>
          <p:cNvSpPr/>
          <p:nvPr/>
        </p:nvSpPr>
        <p:spPr>
          <a:xfrm>
            <a:off x="6491434" y="4059401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hlinkClick r:id="rId20" action="ppaction://hlinksldjump"/>
          </p:cNvPr>
          <p:cNvSpPr/>
          <p:nvPr/>
        </p:nvSpPr>
        <p:spPr>
          <a:xfrm>
            <a:off x="12117872" y="3995856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hlinkClick r:id="rId21" action="ppaction://hlinksldjump"/>
          </p:cNvPr>
          <p:cNvSpPr/>
          <p:nvPr/>
        </p:nvSpPr>
        <p:spPr>
          <a:xfrm>
            <a:off x="1071536" y="6901826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>
            <a:hlinkClick r:id="rId22" action="ppaction://hlinksldjump"/>
          </p:cNvPr>
          <p:cNvSpPr/>
          <p:nvPr/>
        </p:nvSpPr>
        <p:spPr>
          <a:xfrm>
            <a:off x="6543707" y="688848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hlinkClick r:id="rId23" action="ppaction://hlinksldjump"/>
          </p:cNvPr>
          <p:cNvSpPr/>
          <p:nvPr/>
        </p:nvSpPr>
        <p:spPr>
          <a:xfrm>
            <a:off x="12191593" y="6874955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86FFB10-4834-154E-8407-6B444841622D}"/>
              </a:ext>
            </a:extLst>
          </p:cNvPr>
          <p:cNvSpPr txBox="1"/>
          <p:nvPr/>
        </p:nvSpPr>
        <p:spPr>
          <a:xfrm>
            <a:off x="4806315" y="220002"/>
            <a:ext cx="1408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4800" b="1" dirty="0">
                <a:solidFill>
                  <a:schemeClr val="tx2"/>
                </a:solidFill>
              </a:rPr>
              <a:t>Fichas de Oncología Personalizada </a:t>
            </a:r>
            <a:r>
              <a:rPr lang="es-ES" sz="4800" b="1" dirty="0" smtClean="0">
                <a:solidFill>
                  <a:schemeClr val="tx2"/>
                </a:solidFill>
              </a:rPr>
              <a:t>2022</a:t>
            </a:r>
            <a:endParaRPr lang="es-E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flipV="1">
            <a:off x="74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3"/>
            <a:ext cx="5366132" cy="4052737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 flipV="1">
            <a:off x="8931711" y="199559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flipV="1">
            <a:off x="8931711" y="240516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flipV="1">
            <a:off x="8931711" y="281474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flipV="1">
            <a:off x="8931711" y="322431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162" name="Freeform 162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7877" y="536322"/>
            <a:ext cx="542925" cy="981075"/>
          </a:xfrm>
          <a:prstGeom prst="rect">
            <a:avLst/>
          </a:prstGeom>
          <a:noFill/>
        </p:spPr>
      </p:pic>
      <p:pic>
        <p:nvPicPr>
          <p:cNvPr id="167" name="Picture 16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6791" y="3535681"/>
            <a:ext cx="2185415" cy="774191"/>
          </a:xfrm>
          <a:prstGeom prst="rect">
            <a:avLst/>
          </a:prstGeom>
          <a:noFill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288793"/>
            <a:ext cx="3364991" cy="1280159"/>
          </a:xfrm>
          <a:prstGeom prst="rect">
            <a:avLst/>
          </a:prstGeom>
          <a:noFill/>
        </p:spPr>
      </p:pic>
      <p:pic>
        <p:nvPicPr>
          <p:cNvPr id="169" name="Picture 16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288793"/>
            <a:ext cx="4023359" cy="1280159"/>
          </a:xfrm>
          <a:prstGeom prst="rect">
            <a:avLst/>
          </a:prstGeom>
          <a:noFill/>
        </p:spPr>
      </p:pic>
      <p:sp>
        <p:nvSpPr>
          <p:cNvPr id="180" name="Rectangle 180"/>
          <p:cNvSpPr/>
          <p:nvPr/>
        </p:nvSpPr>
        <p:spPr>
          <a:xfrm>
            <a:off x="3234057" y="4816176"/>
            <a:ext cx="799899" cy="2590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ALK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ROS1</a:t>
            </a: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PDL-1</a:t>
            </a:r>
          </a:p>
          <a:p>
            <a:pPr marL="0"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RET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133128" algn="ctr">
              <a:lnSpc>
                <a:spcPts val="3463"/>
              </a:lnSpc>
            </a:pP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133128" algn="ctr">
              <a:lnSpc>
                <a:spcPts val="3463"/>
              </a:lnSpc>
            </a:pP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2" name="Rectangle 182"/>
          <p:cNvSpPr/>
          <p:nvPr/>
        </p:nvSpPr>
        <p:spPr>
          <a:xfrm>
            <a:off x="8741245" y="6458029"/>
            <a:ext cx="65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8342416" y="4815296"/>
            <a:ext cx="1768113" cy="246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NTRK*</a:t>
            </a:r>
          </a:p>
          <a:p>
            <a:pPr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KRAS y MET*</a:t>
            </a:r>
          </a:p>
          <a:p>
            <a:pPr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BRAF V600</a:t>
            </a:r>
          </a:p>
          <a:p>
            <a:pPr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NGS**</a:t>
            </a:r>
          </a:p>
          <a:p>
            <a:pPr>
              <a:lnSpc>
                <a:spcPts val="3224"/>
              </a:lnSpc>
            </a:pPr>
            <a:endParaRPr lang="en-US" sz="2199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3224"/>
              </a:lnSpc>
            </a:pP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6" name="Rectangle 186"/>
          <p:cNvSpPr/>
          <p:nvPr/>
        </p:nvSpPr>
        <p:spPr>
          <a:xfrm>
            <a:off x="14391569" y="5094601"/>
            <a:ext cx="776133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478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NRG1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6893875" y="7751465"/>
            <a:ext cx="4161396" cy="364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**en biopsias con escasa muestra; Aprobado en EEUU como</a:t>
            </a:r>
          </a:p>
          <a:p>
            <a:pPr marL="0">
              <a:lnSpc>
                <a:spcPts val="1425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diagnóstico acompañante de inhibidores de EGFR y de ALK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6870860" y="7538358"/>
            <a:ext cx="323966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tumores con ausencia de mutaciones driver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8258684-DF55-6646-968C-987067094C94}"/>
              </a:ext>
            </a:extLst>
          </p:cNvPr>
          <p:cNvSpPr txBox="1"/>
          <p:nvPr/>
        </p:nvSpPr>
        <p:spPr>
          <a:xfrm>
            <a:off x="-5062" y="370725"/>
            <a:ext cx="18287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Oncología Personalizada </a:t>
            </a:r>
            <a:r>
              <a:rPr lang="es-E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rtl="0"/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Cáncer de Pulmón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Rectangle 173"/>
          <p:cNvSpPr/>
          <p:nvPr/>
        </p:nvSpPr>
        <p:spPr>
          <a:xfrm>
            <a:off x="310220" y="8795662"/>
            <a:ext cx="1171146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Garrido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P, Conde E, de Castro J, et al. Updated guidelines for predictive biomarker testing in advanced non-small-cell lung cancer: a National Consensus of the Spanish Society of Pathology and the Spanish Society of Medical Oncology. Clin Transl Oncol. 2020 Jul;22(7):989-1003. doi: 10.1007/s12094-019-02218-4. .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Colomer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R,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Mondejar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R, Romero-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Laorden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N et al,. When should we order a next generation sequencing test in a patient with cancer? 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EClinicalMedicine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2020 Jul 31;25:100487.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10.1016/j.eclinm.2020.100487..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Mosele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Remon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J, Mateo J, et al. Recommendations for the use of next-generation sequencing (NGS) for patients with metastatic cancers: a report from the ESMO Precision Medicine Working Group. Ann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2020 Nov;31(11):1491-1505.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10.1016/j.annonc.2020.07.014..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  <a:hlinkClick r:id="rId9"/>
              </a:rPr>
              <a:t>https://www.accessdata.fda.gov/cdrh_docs/pdf17/P170019S006A.pdf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10220" y="8131548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Rutinario</a:t>
            </a:r>
            <a:r>
              <a:rPr lang="es-ES" sz="1400" dirty="0" smtClean="0">
                <a:solidFill>
                  <a:srgbClr val="002060"/>
                </a:solidFill>
              </a:rPr>
              <a:t>.- se </a:t>
            </a:r>
            <a:r>
              <a:rPr lang="es-ES" sz="14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400" dirty="0" smtClean="0">
              <a:solidFill>
                <a:srgbClr val="002060"/>
              </a:solidFill>
            </a:endParaRPr>
          </a:p>
          <a:p>
            <a:r>
              <a:rPr lang="es-ES" sz="14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400" dirty="0" smtClean="0">
                <a:solidFill>
                  <a:srgbClr val="002060"/>
                </a:solidFill>
              </a:rPr>
              <a:t>se </a:t>
            </a:r>
            <a:r>
              <a:rPr lang="es-ES" sz="14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4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3" name="Flecha izquierda 2">
            <a:hlinkClick r:id="rId10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flipV="1">
            <a:off x="2" y="-55906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 flipV="1">
            <a:off x="100530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 flipV="1">
            <a:off x="653624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5"/>
            <a:ext cx="5366132" cy="4052735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flipV="1">
            <a:off x="12163201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" name="Picture 2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455" y="3157729"/>
            <a:ext cx="3364991" cy="1280159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7616" y="536322"/>
            <a:ext cx="590549" cy="981075"/>
          </a:xfrm>
          <a:prstGeom prst="rect">
            <a:avLst/>
          </a:prstGeom>
          <a:noFill/>
        </p:spPr>
      </p:pic>
      <p:sp>
        <p:nvSpPr>
          <p:cNvPr id="224" name="Rectangle 224"/>
          <p:cNvSpPr/>
          <p:nvPr/>
        </p:nvSpPr>
        <p:spPr>
          <a:xfrm>
            <a:off x="1264230" y="4016281"/>
            <a:ext cx="4600618" cy="49680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Receptores de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Estrógeno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 algn="ctr">
              <a:lnSpc>
                <a:spcPts val="3463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Receptores 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de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Progesterona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algn="ctr">
              <a:lnSpc>
                <a:spcPts val="3463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 algn="ctr"/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Plataformas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genéticas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: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Mammaprint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,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Oncotype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,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Prosigna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, o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Endopredict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BRCA 1 y BRCA 2**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PDL-1***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PIK3CA**** </a:t>
            </a:r>
          </a:p>
          <a:p>
            <a:pPr marL="51345" algn="ctr">
              <a:lnSpc>
                <a:spcPts val="3075"/>
              </a:lnSpc>
            </a:pPr>
            <a:endParaRPr lang="en-US" sz="24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51345" algn="ctr">
              <a:lnSpc>
                <a:spcPts val="3075"/>
              </a:lnSpc>
            </a:pPr>
            <a:endParaRPr lang="en-US" sz="24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algn="ctr">
              <a:lnSpc>
                <a:spcPts val="3463"/>
              </a:lnSpc>
            </a:pPr>
            <a:endParaRPr lang="en-US" sz="2362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 algn="ctr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5" name="Rectangle 225"/>
          <p:cNvSpPr/>
          <p:nvPr/>
        </p:nvSpPr>
        <p:spPr>
          <a:xfrm>
            <a:off x="8678033" y="5334347"/>
            <a:ext cx="1155766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NGS*****</a:t>
            </a:r>
          </a:p>
        </p:txBody>
      </p:sp>
      <p:sp>
        <p:nvSpPr>
          <p:cNvPr id="229" name="Rectangle 229"/>
          <p:cNvSpPr/>
          <p:nvPr/>
        </p:nvSpPr>
        <p:spPr>
          <a:xfrm>
            <a:off x="14779564" y="7144186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30" name="Rectangle 230"/>
          <p:cNvSpPr/>
          <p:nvPr/>
        </p:nvSpPr>
        <p:spPr>
          <a:xfrm>
            <a:off x="14321769" y="4686736"/>
            <a:ext cx="915672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ESR1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FGFR1</a:t>
            </a:r>
          </a:p>
          <a:p>
            <a:pPr marL="108495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AKT1</a:t>
            </a:r>
          </a:p>
        </p:txBody>
      </p:sp>
      <p:sp>
        <p:nvSpPr>
          <p:cNvPr id="231" name="Rectangle 231"/>
          <p:cNvSpPr/>
          <p:nvPr/>
        </p:nvSpPr>
        <p:spPr>
          <a:xfrm>
            <a:off x="14407196" y="5915461"/>
            <a:ext cx="745038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12636885" y="6325036"/>
            <a:ext cx="4285610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Biopsia líquida y células tumorales</a:t>
            </a:r>
          </a:p>
          <a:p>
            <a:pPr marL="1475184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circulantes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6451434" y="7585593"/>
            <a:ext cx="54794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*****Aprobado en EEUU como diagnóstico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acompañante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de un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inhibidor de PI3K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1512007" y="7577499"/>
            <a:ext cx="43670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cáncer de mama luminal precoz con bajo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de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rimo-Regular"/>
              </a:rPr>
              <a:t>recaída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5" name="Rectangle 235"/>
          <p:cNvSpPr/>
          <p:nvPr/>
        </p:nvSpPr>
        <p:spPr>
          <a:xfrm>
            <a:off x="1512007" y="7773720"/>
            <a:ext cx="4630124" cy="38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**en cáncer de mama avanzado triple negativo o luminal</a:t>
            </a:r>
          </a:p>
          <a:p>
            <a:pPr marL="0">
              <a:lnSpc>
                <a:spcPts val="1574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***en cáncer de mama avanzado triple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rimo-Regular"/>
              </a:rPr>
              <a:t>negativo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1508957" y="8168299"/>
            <a:ext cx="287097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****en cáncer de mama luminal avanzado </a:t>
            </a:r>
          </a:p>
        </p:txBody>
      </p:sp>
      <p:sp>
        <p:nvSpPr>
          <p:cNvPr id="50" name="Flecha izquierda 49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112325-E311-4448-B235-F5E3850359C8}"/>
              </a:ext>
            </a:extLst>
          </p:cNvPr>
          <p:cNvSpPr/>
          <p:nvPr/>
        </p:nvSpPr>
        <p:spPr>
          <a:xfrm>
            <a:off x="0" y="220444"/>
            <a:ext cx="18287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EC99D5"/>
                </a:solidFill>
              </a:rPr>
              <a:t>Oncología Personalizada </a:t>
            </a:r>
            <a:r>
              <a:rPr lang="es-ES" sz="4400" dirty="0" smtClean="0">
                <a:solidFill>
                  <a:srgbClr val="EC99D5"/>
                </a:solidFill>
              </a:rPr>
              <a:t>2022</a:t>
            </a:r>
            <a:endParaRPr lang="es-ES" sz="4400" dirty="0">
              <a:solidFill>
                <a:srgbClr val="EC99D5"/>
              </a:solidFill>
            </a:endParaRPr>
          </a:p>
          <a:p>
            <a:pPr algn="ctr" rtl="0"/>
            <a:r>
              <a:rPr lang="es-ES" sz="4400" dirty="0">
                <a:solidFill>
                  <a:srgbClr val="EC99D5"/>
                </a:solidFill>
              </a:rPr>
              <a:t>Cáncer de Mama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325156" y="8598572"/>
            <a:ext cx="124181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Rutinario</a:t>
            </a:r>
            <a:r>
              <a:rPr lang="es-ES" sz="1600" dirty="0" smtClean="0">
                <a:solidFill>
                  <a:srgbClr val="002060"/>
                </a:solidFill>
              </a:rPr>
              <a:t>.- se </a:t>
            </a:r>
            <a:r>
              <a:rPr lang="es-ES" sz="16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600" dirty="0" smtClean="0">
                <a:solidFill>
                  <a:srgbClr val="002060"/>
                </a:solidFill>
              </a:rPr>
              <a:t>se </a:t>
            </a:r>
            <a:r>
              <a:rPr lang="es-ES" sz="16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6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54" name="Rectangle 221"/>
          <p:cNvSpPr/>
          <p:nvPr/>
        </p:nvSpPr>
        <p:spPr>
          <a:xfrm>
            <a:off x="329206" y="9227343"/>
            <a:ext cx="124140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Colomer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R, Aranda-López I, Albanell J, García-Caballero T, Ciruelos E, López-García MÁ, Cortés J, Rojo F, Martín M, Palacios-Calvo J. Biomarkers in breast cancer: A consensus statement by the Spanish Society of Medical Oncology and the Spanish Society of Pathology. Clin Transl Oncol. 2018 Jul;20(7):815-826. doi: 10.1007/s12094-017-1800-5. 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Litton JK, Burstein HJ, Turner NC. Molecular Testing in Breast Cancer. Am Soc Clin Oncol Educ Book. 2019 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Jan;39:e1-e7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doi: </a:t>
            </a:r>
            <a:r>
              <a:rPr lang="en-US" sz="1200" dirty="0" smtClean="0">
                <a:solidFill>
                  <a:srgbClr val="011F47"/>
                </a:solidFill>
                <a:latin typeface="AbhayaLibre-Regular"/>
              </a:rPr>
              <a:t>10.1200/EDBK_237715.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  <a:hlinkClick r:id="rId10"/>
              </a:rPr>
              <a:t>https://www.accessdata.fda.gov/cdrh_docs/pdf17/P170019S006A.pdf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3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69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 flipV="1">
            <a:off x="3621860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flipV="1">
            <a:off x="3097948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flipV="1">
            <a:off x="3097948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flipV="1">
            <a:off x="9144074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flipV="1">
            <a:off x="8620162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flipV="1">
            <a:off x="8620162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flipV="1">
            <a:off x="14779759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flipV="1">
            <a:off x="14260696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 flipV="1">
            <a:off x="14260696" y="2078740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" name="Picture 26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263" name="Picture 26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264" name="Picture 26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807" y="559410"/>
            <a:ext cx="752474" cy="942975"/>
          </a:xfrm>
          <a:prstGeom prst="rect">
            <a:avLst/>
          </a:prstGeom>
          <a:noFill/>
        </p:spPr>
      </p:pic>
      <p:sp>
        <p:nvSpPr>
          <p:cNvPr id="272" name="Rectangle 272"/>
          <p:cNvSpPr/>
          <p:nvPr/>
        </p:nvSpPr>
        <p:spPr>
          <a:xfrm>
            <a:off x="1645832" y="4722975"/>
            <a:ext cx="3952053" cy="2140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Estudio de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</a:t>
            </a:r>
          </a:p>
          <a:p>
            <a:pPr marL="0" algn="ctr"/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KRAS, NRAS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BRAF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DPD</a:t>
            </a:r>
          </a:p>
          <a:p>
            <a:pPr marL="817631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74" name="Rectangle 274"/>
          <p:cNvSpPr/>
          <p:nvPr/>
        </p:nvSpPr>
        <p:spPr>
          <a:xfrm>
            <a:off x="8589164" y="4489301"/>
            <a:ext cx="1078821" cy="11591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4071" algn="ctr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NTRK**</a:t>
            </a: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HER2***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14779564" y="714418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635073" y="4686734"/>
            <a:ext cx="2289088" cy="78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Inmunoscore 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Clasificación CMS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4391718" y="5505884"/>
            <a:ext cx="776000" cy="1603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7739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marL="85129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PI3K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724466" y="7503364"/>
            <a:ext cx="409567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en tumores con inestabilidad de miscrosatélites,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hipermetilación de mlh1 y RAS wild type (IHQ + FISH, NGS,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RT-PCR, NanoString)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6724466" y="8074864"/>
            <a:ext cx="301204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***(IHQ o FISH o NGS) en RAS y BRAF WT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1216958" y="7503256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499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 </a:t>
            </a:r>
          </a:p>
        </p:txBody>
      </p:sp>
      <p:sp>
        <p:nvSpPr>
          <p:cNvPr id="46" name="Flecha izquierda 45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A4559CB-12D4-5F4B-AACA-E982F56EFD7D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0070C0"/>
                </a:solidFill>
              </a:rPr>
              <a:t>Oncología Personalizada </a:t>
            </a:r>
            <a:r>
              <a:rPr lang="es-ES" sz="4400" dirty="0" smtClean="0">
                <a:solidFill>
                  <a:srgbClr val="0070C0"/>
                </a:solidFill>
              </a:rPr>
              <a:t>2022</a:t>
            </a:r>
            <a:endParaRPr lang="es-ES" sz="4400" dirty="0">
              <a:solidFill>
                <a:srgbClr val="0070C0"/>
              </a:solidFill>
            </a:endParaRPr>
          </a:p>
          <a:p>
            <a:pPr algn="ctr" rtl="0"/>
            <a:r>
              <a:rPr lang="es-ES" sz="4400" dirty="0">
                <a:solidFill>
                  <a:srgbClr val="0070C0"/>
                </a:solidFill>
              </a:rPr>
              <a:t>Cáncer </a:t>
            </a:r>
            <a:r>
              <a:rPr lang="es-ES" sz="4400" dirty="0" err="1">
                <a:solidFill>
                  <a:srgbClr val="0070C0"/>
                </a:solidFill>
              </a:rPr>
              <a:t>Colorrectal</a:t>
            </a:r>
            <a:endParaRPr lang="es-ES" sz="4400" dirty="0">
              <a:solidFill>
                <a:srgbClr val="0070C0"/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35041" y="8310058"/>
            <a:ext cx="125696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Rutinario</a:t>
            </a:r>
            <a:r>
              <a:rPr lang="es-ES" sz="1600" dirty="0" smtClean="0">
                <a:solidFill>
                  <a:srgbClr val="002060"/>
                </a:solidFill>
              </a:rPr>
              <a:t>.- se </a:t>
            </a:r>
            <a:r>
              <a:rPr lang="es-ES" sz="16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600" dirty="0" smtClean="0">
                <a:solidFill>
                  <a:srgbClr val="002060"/>
                </a:solidFill>
              </a:rPr>
              <a:t>se </a:t>
            </a:r>
            <a:r>
              <a:rPr lang="es-ES" sz="16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6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50" name="Rectangle 269"/>
          <p:cNvSpPr/>
          <p:nvPr/>
        </p:nvSpPr>
        <p:spPr>
          <a:xfrm>
            <a:off x="267813" y="8955390"/>
            <a:ext cx="1253685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García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-Alfonso P, García-Carbonero R, García-Foncillas J, et al. Update of the recommendations for the determination of biomarkers in colorectal carcinoma: National Consensus of the Spanish Society of Medical Oncology and the Spanish Society of Pathology. Clin Transl Oncol. 2020 Nov;22(11):1976-1991. doi: 10.1007/s12094-020-02357-z. 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Kolenčík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 D, </a:t>
            </a: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Shishido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 SN, </a:t>
            </a: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Pitule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 P, et al. Liquid Biopsy in Colorectal Carcinoma: Clinical Applications and Challenges. Cancers (Basel). 2020 May 27;12(6):1376. </a:t>
            </a: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: 10.3390/cancers12061376.</a:t>
            </a:r>
          </a:p>
          <a:p>
            <a:pPr marL="342900" indent="-342900">
              <a:buAutoNum type="arabicPeriod"/>
            </a:pP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Garrido P,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Hladun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R, de Álava E, et al.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Multidisciplinary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consensus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on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optimising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the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detection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of NTRK gene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alterations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in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tumours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.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Clin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Transl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Oncol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. 2021 Feb 23.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doi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: </a:t>
            </a:r>
            <a:r>
              <a:rPr lang="es-ES" sz="1200" dirty="0" smtClean="0">
                <a:solidFill>
                  <a:srgbClr val="002060"/>
                </a:solidFill>
                <a:latin typeface="AbhayaLibre-Regular"/>
              </a:rPr>
              <a:t>0.1007/s12094-021-02558-0</a:t>
            </a:r>
            <a:endParaRPr lang="en-US" sz="1200" dirty="0">
              <a:solidFill>
                <a:srgbClr val="002060"/>
              </a:solidFill>
              <a:latin typeface="AbhayaLibre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 28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 flipV="1">
            <a:off x="0" y="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5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7"/>
            <a:ext cx="5366132" cy="4052733"/>
          </a:xfrm>
          <a:prstGeom prst="rect">
            <a:avLst/>
          </a:prstGeom>
          <a:noFill/>
        </p:spPr>
      </p:pic>
      <p:sp>
        <p:nvSpPr>
          <p:cNvPr id="293" name="Freeform 29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854" y="559413"/>
            <a:ext cx="657224" cy="942975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08" name="Picture 30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09" name="Picture 30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315" name="Rectangle 315"/>
          <p:cNvSpPr/>
          <p:nvPr/>
        </p:nvSpPr>
        <p:spPr>
          <a:xfrm>
            <a:off x="3221664" y="4880254"/>
            <a:ext cx="7847721" cy="420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96824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HER2	</a:t>
            </a:r>
            <a:r>
              <a:rPr lang="en-US" sz="3331" b="0" i="0" spc="0" baseline="-8182" dirty="0">
                <a:solidFill>
                  <a:srgbClr val="011F47"/>
                </a:solidFill>
                <a:latin typeface="Arimo-Regular"/>
              </a:rPr>
              <a:t>Inestabilidad de microsatélites*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9143878" y="5745539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17" name="Rectangle 317"/>
          <p:cNvSpPr/>
          <p:nvPr/>
        </p:nvSpPr>
        <p:spPr>
          <a:xfrm>
            <a:off x="8747995" y="5335964"/>
            <a:ext cx="791819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PDL-1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14500213" y="5915462"/>
            <a:ext cx="558985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EBV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4298551" y="4686737"/>
            <a:ext cx="962325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VEGFR</a:t>
            </a:r>
          </a:p>
          <a:p>
            <a:pPr marL="93166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</p:txBody>
      </p:sp>
      <p:sp>
        <p:nvSpPr>
          <p:cNvPr id="320" name="Rectangle 320"/>
          <p:cNvSpPr/>
          <p:nvPr/>
        </p:nvSpPr>
        <p:spPr>
          <a:xfrm>
            <a:off x="6536208" y="7510634"/>
            <a:ext cx="5194444" cy="636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500"/>
              </a:lnSpc>
            </a:pPr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2" name="Flecha izquierda 41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08A64FE-4CD0-E843-9EBB-384202480E4F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7E8BE9"/>
                </a:solidFill>
              </a:rPr>
              <a:t>Oncología Personalizada </a:t>
            </a:r>
            <a:r>
              <a:rPr lang="es-ES" sz="4400" dirty="0" smtClean="0">
                <a:solidFill>
                  <a:srgbClr val="7E8BE9"/>
                </a:solidFill>
              </a:rPr>
              <a:t>2022</a:t>
            </a:r>
            <a:endParaRPr lang="es-ES" sz="4400" dirty="0">
              <a:solidFill>
                <a:srgbClr val="7E8BE9"/>
              </a:solidFill>
            </a:endParaRPr>
          </a:p>
          <a:p>
            <a:pPr algn="ctr" rtl="0"/>
            <a:r>
              <a:rPr lang="es-ES" sz="4400" dirty="0">
                <a:solidFill>
                  <a:srgbClr val="7E8BE9"/>
                </a:solidFill>
              </a:rPr>
              <a:t>Cáncer Gástrico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312490" y="8520934"/>
            <a:ext cx="1244625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Rutinario</a:t>
            </a:r>
            <a:r>
              <a:rPr lang="es-ES" sz="1600" dirty="0" smtClean="0">
                <a:solidFill>
                  <a:srgbClr val="002060"/>
                </a:solidFill>
              </a:rPr>
              <a:t>.- se </a:t>
            </a:r>
            <a:r>
              <a:rPr lang="es-ES" sz="16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600" dirty="0" smtClean="0">
                <a:solidFill>
                  <a:srgbClr val="002060"/>
                </a:solidFill>
              </a:rPr>
              <a:t>se </a:t>
            </a:r>
            <a:r>
              <a:rPr lang="es-ES" sz="16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6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6" name="Rectangle 313"/>
          <p:cNvSpPr/>
          <p:nvPr/>
        </p:nvSpPr>
        <p:spPr>
          <a:xfrm>
            <a:off x="355261" y="9161746"/>
            <a:ext cx="1195543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Gómez-Martín C, Concha A, Corominas JM, et al; Spanish Society of Medical Oncology; Spanish Society of Pathology. Consensus of the Spanish Society of Medical Oncology (SEOM) and Spanish Society of Pathology (SEAP) for HER2 testing in gastric carcinoma.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Clin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Transl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Oncol. 2011 Sep;13(9):636-51. doi: 10.1007/s12094-011-0709-7.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Shitara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K,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Bang YJ, et al. Efficacy and Safety of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Pembrolizumab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or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Pembrolizumab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Plus Chemotherapy vs Chemotherapy Alone for Patients With First-line, Advanced Gastric Cancer: The KEYNOTE-062 Phase 3 Randomized Clinical Trial. JAMA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2020 Oct 1;6(10):1571-1580.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10.1001/jamaoncol.2020.3370</a:t>
            </a:r>
            <a:r>
              <a:rPr lang="en-US" sz="1200" dirty="0" smtClean="0">
                <a:solidFill>
                  <a:srgbClr val="011F47"/>
                </a:solidFill>
                <a:latin typeface="AbhayaLibre-Regular"/>
              </a:rPr>
              <a:t>.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1885" y="559410"/>
            <a:ext cx="676274" cy="942975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48" name="Picture 34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49" name="Picture 34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356" name="Rectangle 356"/>
          <p:cNvSpPr/>
          <p:nvPr/>
        </p:nvSpPr>
        <p:spPr>
          <a:xfrm>
            <a:off x="13219101" y="6813601"/>
            <a:ext cx="312101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Tumor mutational burden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13871415" y="4356151"/>
            <a:ext cx="1816332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20154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NRAS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GNAQ/GNA11</a:t>
            </a:r>
          </a:p>
          <a:p>
            <a:pPr marL="535781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14212975" y="5584876"/>
            <a:ext cx="1133235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0803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MITF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CDKN2A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4298700" y="6404026"/>
            <a:ext cx="96195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MHC-II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3221824" y="4880248"/>
            <a:ext cx="6232586" cy="420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611747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BRAF	</a:t>
            </a:r>
            <a:r>
              <a:rPr lang="en-US" sz="3331" b="0" i="0" spc="0" baseline="-8182" dirty="0">
                <a:solidFill>
                  <a:srgbClr val="011F47"/>
                </a:solidFill>
                <a:latin typeface="Arimo-Regular"/>
              </a:rPr>
              <a:t>KIT*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9143878" y="5335958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9F72D68-C838-8240-8E75-A71F19716540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tx1"/>
                </a:solidFill>
              </a:rPr>
              <a:t>Oncología Personalizada </a:t>
            </a:r>
            <a:r>
              <a:rPr lang="es-ES" sz="4400" dirty="0" smtClean="0">
                <a:solidFill>
                  <a:schemeClr val="tx1"/>
                </a:solidFill>
              </a:rPr>
              <a:t>2022</a:t>
            </a:r>
            <a:endParaRPr lang="es-ES" sz="4400" dirty="0">
              <a:solidFill>
                <a:schemeClr val="tx1"/>
              </a:solidFill>
            </a:endParaRPr>
          </a:p>
          <a:p>
            <a:pPr algn="ctr" rtl="0"/>
            <a:r>
              <a:rPr lang="es-ES" sz="4400" dirty="0">
                <a:solidFill>
                  <a:schemeClr val="tx1"/>
                </a:solidFill>
              </a:rPr>
              <a:t>Melanoma</a:t>
            </a:r>
          </a:p>
        </p:txBody>
      </p:sp>
      <p:sp>
        <p:nvSpPr>
          <p:cNvPr id="47" name="Rectangle 362">
            <a:extLst>
              <a:ext uri="{FF2B5EF4-FFF2-40B4-BE49-F238E27FC236}">
                <a16:creationId xmlns:a16="http://schemas.microsoft.com/office/drawing/2014/main" id="{B26CC001-F540-D548-9C74-612BA10A2203}"/>
              </a:ext>
            </a:extLst>
          </p:cNvPr>
          <p:cNvSpPr/>
          <p:nvPr/>
        </p:nvSpPr>
        <p:spPr>
          <a:xfrm>
            <a:off x="6747999" y="7480546"/>
            <a:ext cx="3887283" cy="377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pacientes con melanoma mucoso, acral o asociado a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elevada exposición solar</a:t>
            </a: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310220" y="8131548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Rutinario</a:t>
            </a:r>
            <a:r>
              <a:rPr lang="es-ES" sz="1400" dirty="0" smtClean="0">
                <a:solidFill>
                  <a:srgbClr val="002060"/>
                </a:solidFill>
              </a:rPr>
              <a:t>.- se </a:t>
            </a:r>
            <a:r>
              <a:rPr lang="es-ES" sz="14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400" dirty="0" smtClean="0">
              <a:solidFill>
                <a:srgbClr val="002060"/>
              </a:solidFill>
            </a:endParaRPr>
          </a:p>
          <a:p>
            <a:r>
              <a:rPr lang="es-ES" sz="14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400" dirty="0" smtClean="0">
                <a:solidFill>
                  <a:srgbClr val="002060"/>
                </a:solidFill>
              </a:rPr>
              <a:t>se </a:t>
            </a:r>
            <a:r>
              <a:rPr lang="es-ES" sz="14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4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5" name="Rectangle 353"/>
          <p:cNvSpPr/>
          <p:nvPr/>
        </p:nvSpPr>
        <p:spPr>
          <a:xfrm>
            <a:off x="283479" y="8757719"/>
            <a:ext cx="1173820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Martín-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Algarra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S, Fernández-Figueras MT, López-Martín JA, at al; Spanish Society of Pathology; Spanish Society of Medical Oncology. Guidelines for biomarker testing in metastatic melanoma: a National Consensus of the Spanish Society of Pathology and the Spanish Society of Medical Oncology. Clin Transl Oncol. 2014 Apr;16(4):362-73.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10.1007/s12094-013-1090-5. 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Scherrer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Rau R,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Lorenzi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M,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Shui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I, Townson S, Larkin J. Systematic literature review for the association of biomarkers with efficacy of anti-PD-1 inhibitors in advanced melanoma. Future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2021 Mar 30.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10.2217/fon-2021-0154..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Mao L, Dai J, Cao Y, et al.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Palbociclib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in advanced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acral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melanoma with genetic aberrations in the cyclin-dependent kinase 4 pathway.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Eur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Cancer. 2021 Mar 23;148:297-306.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10.1016/j.ejca.2021.02.021.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 363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75" name="Freeform 375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7" name="Picture 38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88" name="Picture 3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89" name="Picture 38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391" name="Picture 3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5951" y="546710"/>
            <a:ext cx="635000" cy="968375"/>
          </a:xfrm>
          <a:prstGeom prst="rect">
            <a:avLst/>
          </a:prstGeom>
          <a:noFill/>
        </p:spPr>
      </p:pic>
      <p:sp>
        <p:nvSpPr>
          <p:cNvPr id="396" name="Rectangle 396"/>
          <p:cNvSpPr/>
          <p:nvPr/>
        </p:nvSpPr>
        <p:spPr>
          <a:xfrm>
            <a:off x="1722467" y="4718053"/>
            <a:ext cx="3651142" cy="171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y BRCA2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/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Deficiencia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recombinación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 smtClean="0">
                <a:solidFill>
                  <a:srgbClr val="011F47"/>
                </a:solidFill>
                <a:latin typeface="Arimo-Regular"/>
              </a:rPr>
              <a:t>homóloga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 (HRD)</a:t>
            </a:r>
          </a:p>
          <a:p>
            <a:pPr marL="0" algn="ctr"/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97" name="Rectangle 397"/>
          <p:cNvSpPr/>
          <p:nvPr/>
        </p:nvSpPr>
        <p:spPr>
          <a:xfrm>
            <a:off x="8780112" y="5206923"/>
            <a:ext cx="822781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NGS**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9152695" y="570295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12659280" y="4734477"/>
            <a:ext cx="4184321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p53, PD-1/PDL-1, ATM, BARD1, BRIP1, CHECK1,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12466548" y="5553628"/>
            <a:ext cx="4626200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CHECK2, FAM175A, MRE11A, NBN,</a:t>
            </a:r>
          </a:p>
          <a:p>
            <a:pPr marL="581917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PALB2, RAD51C, RAR51D.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6711019" y="7495644"/>
            <a:ext cx="3868047" cy="377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**aprobado en EEUU como diagnóstico acompañante de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olaparib y rucaparib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1234290" y="7480546"/>
            <a:ext cx="214000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y/o somática</a:t>
            </a:r>
          </a:p>
        </p:txBody>
      </p:sp>
      <p:sp>
        <p:nvSpPr>
          <p:cNvPr id="43" name="Flecha izquierda 42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5D87F9D-C6FC-E64C-8A1A-DFE4BC6F7D20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Oncología Personalizada </a:t>
            </a:r>
            <a:r>
              <a:rPr lang="es-ES" sz="4400" dirty="0" smtClean="0">
                <a:solidFill>
                  <a:schemeClr val="accent5">
                    <a:lumMod val="75000"/>
                  </a:schemeClr>
                </a:solidFill>
              </a:rPr>
              <a:t>2022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rtl="0"/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Cáncer de Ovario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235041" y="8939176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Rutinario</a:t>
            </a:r>
            <a:r>
              <a:rPr lang="es-ES" sz="1400" dirty="0" smtClean="0">
                <a:solidFill>
                  <a:srgbClr val="002060"/>
                </a:solidFill>
              </a:rPr>
              <a:t>.- se </a:t>
            </a:r>
            <a:r>
              <a:rPr lang="es-ES" sz="14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400" dirty="0" smtClean="0">
              <a:solidFill>
                <a:srgbClr val="002060"/>
              </a:solidFill>
            </a:endParaRPr>
          </a:p>
          <a:p>
            <a:r>
              <a:rPr lang="es-ES" sz="14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400" dirty="0" smtClean="0">
                <a:solidFill>
                  <a:srgbClr val="002060"/>
                </a:solidFill>
              </a:rPr>
              <a:t>se </a:t>
            </a:r>
            <a:r>
              <a:rPr lang="es-ES" sz="14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4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5" name="Rectangle 395">
            <a:extLst>
              <a:ext uri="{FF2B5EF4-FFF2-40B4-BE49-F238E27FC236}">
                <a16:creationId xmlns:a16="http://schemas.microsoft.com/office/drawing/2014/main" id="{3B1E2B13-AA5F-1845-AE72-A1AA06C6648E}"/>
              </a:ext>
            </a:extLst>
          </p:cNvPr>
          <p:cNvSpPr/>
          <p:nvPr/>
        </p:nvSpPr>
        <p:spPr>
          <a:xfrm>
            <a:off x="332164" y="9657343"/>
            <a:ext cx="116143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Oaknin A, Guarch R, Barretina P, et al. Recommendations for biomarker testing in epithelial ovarian cancer: a National Consensus Statement by the Spanish Society of Pathology and the Spanish Society of Medical Oncology. Clin Transl Oncol. 2018 Mar;20(3):274-285. doi: 10.1007/s12094-017-1719-x.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E894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4370" y="559410"/>
            <a:ext cx="704849" cy="942975"/>
          </a:xfrm>
          <a:prstGeom prst="rect">
            <a:avLst/>
          </a:prstGeom>
          <a:noFill/>
        </p:spPr>
      </p:pic>
      <p:pic>
        <p:nvPicPr>
          <p:cNvPr id="430" name="Picture 43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431" name="Picture 43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439" name="Rectangle 439"/>
          <p:cNvSpPr/>
          <p:nvPr/>
        </p:nvSpPr>
        <p:spPr>
          <a:xfrm>
            <a:off x="2404832" y="4880248"/>
            <a:ext cx="2433971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BRCA1 y BRCA2*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7109993" y="5745533"/>
            <a:ext cx="4067909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HRR panel Profound* (somático)</a:t>
            </a:r>
          </a:p>
        </p:txBody>
      </p:sp>
      <p:sp>
        <p:nvSpPr>
          <p:cNvPr id="441" name="Rectangle 441"/>
          <p:cNvSpPr/>
          <p:nvPr/>
        </p:nvSpPr>
        <p:spPr>
          <a:xfrm>
            <a:off x="7218488" y="4926383"/>
            <a:ext cx="9475231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647057" algn="l"/>
              </a:tabLst>
            </a:pP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*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Aberraciones en el receptor de</a:t>
            </a:r>
          </a:p>
          <a:p>
            <a:pPr marL="1925389">
              <a:lnSpc>
                <a:spcPts val="3224"/>
              </a:lnSpc>
              <a:tabLst>
                <a:tab pos="6822055" algn="l"/>
              </a:tabLst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andrógenos</a:t>
            </a:r>
          </a:p>
        </p:txBody>
      </p:sp>
      <p:sp>
        <p:nvSpPr>
          <p:cNvPr id="442" name="Rectangle 442"/>
          <p:cNvSpPr/>
          <p:nvPr/>
        </p:nvSpPr>
        <p:spPr>
          <a:xfrm>
            <a:off x="14779773" y="6522100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4406661" y="5702951"/>
            <a:ext cx="745876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PDL1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444" name="Rectangle 444"/>
          <p:cNvSpPr/>
          <p:nvPr/>
        </p:nvSpPr>
        <p:spPr>
          <a:xfrm>
            <a:off x="6724466" y="7480546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499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247737" y="7480546"/>
            <a:ext cx="214000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y/o somática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9E71828-F1DD-7D45-95D0-56F2B6213685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Oncología Personalizada </a:t>
            </a:r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Cáncer de Próstata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83601" y="8363076"/>
            <a:ext cx="1225674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Rutinario</a:t>
            </a:r>
            <a:r>
              <a:rPr lang="es-ES" sz="1400" dirty="0" smtClean="0">
                <a:solidFill>
                  <a:srgbClr val="002060"/>
                </a:solidFill>
              </a:rPr>
              <a:t>.- se </a:t>
            </a:r>
            <a:r>
              <a:rPr lang="es-ES" sz="1400" dirty="0">
                <a:solidFill>
                  <a:srgbClr val="002060"/>
                </a:solidFill>
              </a:rPr>
              <a:t>basa en las indicaciones de tratamiento actuales con financiación aprobada por el Sistema Nacional de Salud español. </a:t>
            </a:r>
            <a:endParaRPr lang="es-ES" sz="1400" dirty="0" smtClean="0">
              <a:solidFill>
                <a:srgbClr val="002060"/>
              </a:solidFill>
            </a:endParaRPr>
          </a:p>
          <a:p>
            <a:r>
              <a:rPr lang="es-ES" sz="1400" b="1" dirty="0" smtClean="0">
                <a:solidFill>
                  <a:srgbClr val="002060"/>
                </a:solidFill>
              </a:rPr>
              <a:t>Recomendada actualmente.- </a:t>
            </a:r>
            <a:r>
              <a:rPr lang="es-ES" sz="1400" dirty="0" smtClean="0">
                <a:solidFill>
                  <a:srgbClr val="002060"/>
                </a:solidFill>
              </a:rPr>
              <a:t>se </a:t>
            </a:r>
            <a:r>
              <a:rPr lang="es-ES" sz="1400" dirty="0">
                <a:solidFill>
                  <a:srgbClr val="002060"/>
                </a:solidFill>
              </a:rPr>
              <a:t>basa en las recomendaciones actuales de EMEA y FDA.</a:t>
            </a:r>
            <a:endParaRPr lang="es-ES" sz="1400" dirty="0" smtClean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83601" y="9023209"/>
            <a:ext cx="1225674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de Bono J, Mateo J,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Fizazi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K, et al.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for Metastatic Castration-Resistant Prostate Cancer. N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J Med. 2020 May 28;382(22):2091-2102.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: 10.1056/NEJMoa1911440.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2. To SQ, Kwan EM,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Fettke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HC, et al. Expression of Androgen Receptor Splice Variant 7 or 9 in Whole Blood Does Not Predict Response to Androgen-Axis-targeting Agents in Metastatic Castration-resistant Prostate Cancer.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Eur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Urol. 2018 Jun;73(6):818-821.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: 10.1016/j.eururo.2018.01.007.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3. Beltran H,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Antonarakis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ES, Morris MJ,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Attard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G. Emerging Molecular Biomarkers in Advanced Prostate Cancer: Translation to the Clinic. Am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Soc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Clin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Educ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Book. 2016;35:131-41.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: 10.1200/EDBK_159248.  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9/07/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1886</Words>
  <Application>Microsoft Office PowerPoint</Application>
  <PresentationFormat>Custom</PresentationFormat>
  <Paragraphs>195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AbhayaLibre-Regular</vt:lpstr>
      <vt:lpstr>Calibri</vt:lpstr>
      <vt:lpstr>Arimo-Regular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De Dios, Consuelo {MWSG~Madrid}</dc:creator>
  <cp:lastModifiedBy>Alkiza, Nekane {MWSG~Madrid}</cp:lastModifiedBy>
  <cp:revision>56</cp:revision>
  <dcterms:modified xsi:type="dcterms:W3CDTF">2022-03-24T16:27:50Z</dcterms:modified>
</cp:coreProperties>
</file>