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68" r:id="rId4"/>
    <p:sldId id="258" r:id="rId5"/>
    <p:sldId id="259" r:id="rId6"/>
    <p:sldId id="260" r:id="rId7"/>
    <p:sldId id="264" r:id="rId8"/>
    <p:sldId id="265" r:id="rId9"/>
    <p:sldId id="261" r:id="rId10"/>
    <p:sldId id="263" r:id="rId11"/>
    <p:sldId id="262" r:id="rId12"/>
    <p:sldId id="267" r:id="rId13"/>
  </p:sldIdLst>
  <p:sldSz cx="18288000" cy="10287000"/>
  <p:notesSz cx="18288000" cy="10287000"/>
  <p:embeddedFontLst>
    <p:embeddedFont>
      <p:font typeface="Arimo-Regular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bhayaLibre-Regular" panose="020B0604020202020204" charset="0"/>
      <p:regular r:id="rId23"/>
      <p:bold r:id="rId24"/>
      <p:italic r:id="rId25"/>
      <p:boldItalic r:id="rId26"/>
    </p:embeddedFont>
  </p:embeddedFontLst>
  <p:custDataLst>
    <p:tags r:id="rId27"/>
  </p:custDataLst>
  <p:defaultTextStyle/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kiza, Nekane {MWSG~Madrid}" initials="AN{" lastIdx="1" clrIdx="0">
    <p:extLst>
      <p:ext uri="{19B8F6BF-5375-455C-9EA6-DF929625EA0E}">
        <p15:presenceInfo xmlns:p15="http://schemas.microsoft.com/office/powerpoint/2012/main" userId="Alkiza, Nekane {MWSG~Madrid}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8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4"/>
    <p:restoredTop sz="94810"/>
  </p:normalViewPr>
  <p:slideViewPr>
    <p:cSldViewPr snapToGrid="0">
      <p:cViewPr varScale="1">
        <p:scale>
          <a:sx n="40" d="100"/>
          <a:sy n="40" d="100"/>
        </p:scale>
        <p:origin x="528" y="6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43EAF-61C0-4A2F-AD20-B0A16966A1CB}" type="datetimeFigureOut">
              <a:rPr lang="es-ES" smtClean="0"/>
              <a:pPr/>
              <a:t>06/08/2025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59C3F-5ACE-49A0-BBF1-C37A0768A10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91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9C3F-5ACE-49A0-BBF1-C37A0768A10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12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hyperlink" Target="https://doi.org/10.1200/EDBK_433138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slide" Target="slide6.xml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4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slide" Target="slide3.xml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image" Target="../media/image12.png"/><Relationship Id="rId22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slide" Target="slide2.xml"/><Relationship Id="rId4" Type="http://schemas.openxmlformats.org/officeDocument/2006/relationships/image" Target="../media/image17.png"/><Relationship Id="rId9" Type="http://schemas.openxmlformats.org/officeDocument/2006/relationships/hyperlink" Target="https://www.accessdata.fda.gov/cdrh_docs/pdf17/P170019S006A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hyperlink" Target="https://www.accessdata.fda.gov/cdrh_docs/pdf17/P170019S006A.pdf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3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8719" y="6462348"/>
            <a:ext cx="7679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Prof. </a:t>
            </a:r>
            <a:r>
              <a:rPr lang="es-ES" sz="3600" dirty="0" err="1">
                <a:solidFill>
                  <a:srgbClr val="011F47"/>
                </a:solidFill>
                <a:latin typeface="AbhayaLibre-Regular"/>
              </a:rPr>
              <a:t>Ramon</a:t>
            </a:r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 Colomer</a:t>
            </a:r>
          </a:p>
          <a:p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Prof. Rebeca Mondéjar</a:t>
            </a:r>
          </a:p>
          <a:p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Prof. Nuria Romero-</a:t>
            </a:r>
            <a:r>
              <a:rPr lang="es-ES" sz="3600" dirty="0" err="1">
                <a:solidFill>
                  <a:srgbClr val="011F47"/>
                </a:solidFill>
                <a:latin typeface="AbhayaLibre-Regular"/>
              </a:rPr>
              <a:t>Laorden</a:t>
            </a:r>
            <a:endParaRPr lang="es-ES" sz="3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Prof. Patricia Toquero</a:t>
            </a:r>
          </a:p>
          <a:p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Dra. Berta Hernández</a:t>
            </a:r>
          </a:p>
          <a:p>
            <a:r>
              <a:rPr lang="es-ES" sz="3600">
                <a:solidFill>
                  <a:srgbClr val="011F47"/>
                </a:solidFill>
                <a:latin typeface="AbhayaLibre-Regular"/>
              </a:rPr>
              <a:t>Dr. </a:t>
            </a:r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Jacobo Rogado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3EEC25-4310-E840-8EEB-6DEFD84D54F9}"/>
              </a:ext>
            </a:extLst>
          </p:cNvPr>
          <p:cNvSpPr txBox="1"/>
          <p:nvPr/>
        </p:nvSpPr>
        <p:spPr>
          <a:xfrm>
            <a:off x="4524768" y="167458"/>
            <a:ext cx="11907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6600" b="1" dirty="0">
                <a:solidFill>
                  <a:schemeClr val="tx2">
                    <a:lumMod val="50000"/>
                  </a:schemeClr>
                </a:solidFill>
              </a:rPr>
              <a:t>Fichas de Oncología Personalizada 2025</a:t>
            </a:r>
            <a:endParaRPr lang="es-ES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29" y="2957613"/>
            <a:ext cx="8193734" cy="271905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478513" y="9771614"/>
            <a:ext cx="22831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11F47"/>
                </a:solidFill>
                <a:latin typeface="AbhayaLibre-Regular"/>
              </a:rPr>
              <a:t>Julio 2025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47454" y="9640669"/>
            <a:ext cx="3940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i="1" dirty="0">
                <a:solidFill>
                  <a:schemeClr val="bg1"/>
                </a:solidFill>
              </a:rPr>
              <a:t>Está permitido el uso total o parcial de este material citando la fuente</a:t>
            </a:r>
          </a:p>
        </p:txBody>
      </p:sp>
    </p:spTree>
    <p:extLst>
      <p:ext uri="{BB962C8B-B14F-4D97-AF65-F5344CB8AC3E}">
        <p14:creationId xmlns:p14="http://schemas.microsoft.com/office/powerpoint/2010/main" val="33677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Freeform 404"/>
          <p:cNvSpPr/>
          <p:nvPr/>
        </p:nvSpPr>
        <p:spPr>
          <a:xfrm flipV="1">
            <a:off x="0" y="-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05" name="Freeform 405"/>
          <p:cNvSpPr/>
          <p:nvPr/>
        </p:nvSpPr>
        <p:spPr>
          <a:xfrm flipV="1">
            <a:off x="8727" y="-143159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pic>
        <p:nvPicPr>
          <p:cNvPr id="406" name="Picture 40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07" name="Freeform 407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408" name="Freeform 408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409" name="Freeform 409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0" name="Freeform 410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1" name="Freeform 411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2" name="Freeform 412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3" name="Freeform 413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4" name="Freeform 414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pic>
        <p:nvPicPr>
          <p:cNvPr id="415" name="Picture 4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416" name="Freeform 416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7" name="Freeform 417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418" name="Freeform 418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9" name="Freeform 419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0" name="Freeform 420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1" name="Freeform 421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2" name="Freeform 422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3" name="Freeform 423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E894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4" name="Freeform 424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5" name="Freeform 425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6" name="Freeform 426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29" name="Picture 4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4370" y="559410"/>
            <a:ext cx="704849" cy="942975"/>
          </a:xfrm>
          <a:prstGeom prst="rect">
            <a:avLst/>
          </a:prstGeom>
          <a:noFill/>
        </p:spPr>
      </p:pic>
      <p:pic>
        <p:nvPicPr>
          <p:cNvPr id="430" name="Picture 43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431" name="Picture 43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432" name="Picture 43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sp>
        <p:nvSpPr>
          <p:cNvPr id="439" name="Rectangle 439"/>
          <p:cNvSpPr/>
          <p:nvPr/>
        </p:nvSpPr>
        <p:spPr>
          <a:xfrm>
            <a:off x="2404832" y="4880248"/>
            <a:ext cx="2433971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BRCA1 y BRCA2*</a:t>
            </a:r>
          </a:p>
        </p:txBody>
      </p:sp>
      <p:sp>
        <p:nvSpPr>
          <p:cNvPr id="440" name="Rectangle 440"/>
          <p:cNvSpPr/>
          <p:nvPr/>
        </p:nvSpPr>
        <p:spPr>
          <a:xfrm>
            <a:off x="7109993" y="5745532"/>
            <a:ext cx="4161380" cy="676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199" b="0" i="0" spc="0" baseline="0" dirty="0" err="1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199" b="0" i="0" spc="0" baseline="0" dirty="0" err="1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(MSI-H, </a:t>
            </a:r>
            <a:r>
              <a:rPr lang="en-US" sz="2199" b="0" i="0" spc="0" baseline="0" dirty="0" err="1">
                <a:solidFill>
                  <a:srgbClr val="011F47"/>
                </a:solidFill>
                <a:latin typeface="Arimo-Regular"/>
              </a:rPr>
              <a:t>dMMR</a:t>
            </a: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)**</a:t>
            </a:r>
          </a:p>
        </p:txBody>
      </p:sp>
      <p:sp>
        <p:nvSpPr>
          <p:cNvPr id="441" name="Rectangle 441"/>
          <p:cNvSpPr/>
          <p:nvPr/>
        </p:nvSpPr>
        <p:spPr>
          <a:xfrm>
            <a:off x="13227920" y="4467430"/>
            <a:ext cx="3326450" cy="1021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5647057" algn="l"/>
              </a:tabLst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	</a:t>
            </a:r>
            <a:r>
              <a:rPr lang="en-US" sz="3331" b="0" i="0" spc="0" baseline="15242" dirty="0">
                <a:solidFill>
                  <a:srgbClr val="011F47"/>
                </a:solidFill>
                <a:latin typeface="Arimo-Regular"/>
              </a:rPr>
              <a:t>Aberraciones en el receptor de </a:t>
            </a:r>
            <a:r>
              <a:rPr lang="en-US" sz="3331" b="0" i="0" spc="0" baseline="15242" dirty="0" err="1">
                <a:solidFill>
                  <a:srgbClr val="011F47"/>
                </a:solidFill>
                <a:latin typeface="Arimo-Regular"/>
              </a:rPr>
              <a:t>andrógenos</a:t>
            </a:r>
            <a:endParaRPr lang="en-US" sz="3331" b="0" i="0" spc="0" baseline="15242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42" name="Rectangle 442"/>
          <p:cNvSpPr/>
          <p:nvPr/>
        </p:nvSpPr>
        <p:spPr>
          <a:xfrm>
            <a:off x="14779773" y="6522100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43" name="Rectangle 443"/>
          <p:cNvSpPr/>
          <p:nvPr/>
        </p:nvSpPr>
        <p:spPr>
          <a:xfrm>
            <a:off x="14321731" y="5575031"/>
            <a:ext cx="745876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217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PDL1</a:t>
            </a:r>
          </a:p>
          <a:p>
            <a:pPr marL="0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PTEN</a:t>
            </a:r>
          </a:p>
        </p:txBody>
      </p:sp>
      <p:sp>
        <p:nvSpPr>
          <p:cNvPr id="444" name="Rectangle 444"/>
          <p:cNvSpPr/>
          <p:nvPr/>
        </p:nvSpPr>
        <p:spPr>
          <a:xfrm>
            <a:off x="6683737" y="7742927"/>
            <a:ext cx="49379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>
                <a:tab pos="4889500" algn="l"/>
              </a:tabLst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 mediante IHQ (MLH1, MSH2, MSH6 y , PMS2) 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mediante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estudio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genómico (BAT25 y BAT26, D2S123, D5S346 y D17S250).</a:t>
            </a:r>
          </a:p>
        </p:txBody>
      </p:sp>
      <p:sp>
        <p:nvSpPr>
          <p:cNvPr id="445" name="Rectangle 445"/>
          <p:cNvSpPr/>
          <p:nvPr/>
        </p:nvSpPr>
        <p:spPr>
          <a:xfrm>
            <a:off x="1247737" y="7480546"/>
            <a:ext cx="205505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línea germinal y somática</a:t>
            </a:r>
          </a:p>
        </p:txBody>
      </p:sp>
      <p:sp>
        <p:nvSpPr>
          <p:cNvPr id="44" name="Flecha izquierda 43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9E71828-F1DD-7D45-95D0-56F2B6213685}"/>
              </a:ext>
            </a:extLst>
          </p:cNvPr>
          <p:cNvSpPr/>
          <p:nvPr/>
        </p:nvSpPr>
        <p:spPr>
          <a:xfrm>
            <a:off x="0" y="220444"/>
            <a:ext cx="1828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Cáncer de Próstata</a:t>
            </a: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283601" y="8253892"/>
            <a:ext cx="1225674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</a:rPr>
              <a:t>Rutinario</a:t>
            </a:r>
            <a:r>
              <a:rPr lang="es-ES" sz="14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Recomendada actualmente.- </a:t>
            </a:r>
            <a:r>
              <a:rPr lang="es-ES" sz="14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4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283601" y="8859433"/>
            <a:ext cx="12256742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de Bono J, Mateo J,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Fizazi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 K, et al.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Olaparib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 for Metastatic Castration-Resistant Prostate Cancer. N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Engl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 J Med. 2020 May 28;382(22):2091-2102.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: 10.1056/NEJMoa1911440.</a:t>
            </a:r>
          </a:p>
          <a:p>
            <a:pPr marL="342900" indent="-342900">
              <a:buFontTx/>
              <a:buAutoNum type="arabicPeriod"/>
            </a:pP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2. To SQ, Kwan EM,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Fettke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 HC, et al. Expression of Androgen Receptor Splice Variant 7 or 9 in Whole Blood Does Not Predict Response to Androgen-Axis-targeting Agents in Metastatic Castration-resistant Prostate Cancer.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Eur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 Urol. 2018 Jun;73(6):818-821.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: 10.1016/j.eururo.2018.01.007.</a:t>
            </a:r>
          </a:p>
          <a:p>
            <a:pPr marL="342900" indent="-342900">
              <a:buFontTx/>
              <a:buAutoNum type="arabicPeriod"/>
            </a:pPr>
            <a:r>
              <a:rPr lang="es-ES" sz="1200" dirty="0"/>
              <a:t>González Del Alba A, Méndez-Vidal MJ, </a:t>
            </a:r>
            <a:r>
              <a:rPr lang="es-ES" sz="1200" dirty="0" err="1"/>
              <a:t>Vazquez</a:t>
            </a:r>
            <a:r>
              <a:rPr lang="es-ES" sz="1200" dirty="0"/>
              <a:t> S, Castro E, Climent MA, </a:t>
            </a:r>
            <a:r>
              <a:rPr lang="es-ES" sz="1200" dirty="0" err="1"/>
              <a:t>Gallardo</a:t>
            </a:r>
            <a:r>
              <a:rPr lang="es-ES" sz="1200" dirty="0"/>
              <a:t> E, </a:t>
            </a:r>
            <a:r>
              <a:rPr lang="es-ES" sz="1200" dirty="0" err="1"/>
              <a:t>Gonzalez-Billalabeitia</a:t>
            </a:r>
            <a:r>
              <a:rPr lang="es-ES" sz="1200" dirty="0"/>
              <a:t> E, Lorente D, Maroto JP, Arranz JA. SEOM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treatment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advanced</a:t>
            </a:r>
            <a:r>
              <a:rPr lang="es-ES" sz="1200" dirty="0"/>
              <a:t> </a:t>
            </a:r>
            <a:r>
              <a:rPr lang="es-ES" sz="1200" dirty="0" err="1"/>
              <a:t>prostate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(2020). Clin </a:t>
            </a:r>
            <a:r>
              <a:rPr lang="es-ES" sz="1200" dirty="0" err="1"/>
              <a:t>Transl</a:t>
            </a:r>
            <a:r>
              <a:rPr lang="es-ES" sz="1200" dirty="0"/>
              <a:t> Oncol. 2021 May;23(5):969-979. </a:t>
            </a:r>
            <a:r>
              <a:rPr lang="es-ES" sz="1200" dirty="0" err="1"/>
              <a:t>doi</a:t>
            </a:r>
            <a:r>
              <a:rPr lang="es-ES" sz="1200" dirty="0"/>
              <a:t>: 10.1007/s12094-021-02561-5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.  </a:t>
            </a:r>
          </a:p>
          <a:p>
            <a:pPr marL="342900" indent="-342900">
              <a:buFontTx/>
              <a:buAutoNum type="arabicPeriod"/>
            </a:pPr>
            <a:r>
              <a:rPr lang="es-ES" sz="1200" dirty="0"/>
              <a:t>Fenton SE, </a:t>
            </a:r>
            <a:r>
              <a:rPr lang="es-ES" sz="1200" dirty="0" err="1"/>
              <a:t>VanderWeeler</a:t>
            </a:r>
            <a:r>
              <a:rPr lang="es-ES" sz="1200" dirty="0"/>
              <a:t> DJ, </a:t>
            </a:r>
            <a:r>
              <a:rPr lang="es-ES" sz="1200" dirty="0" err="1"/>
              <a:t>Rebbeck</a:t>
            </a:r>
            <a:r>
              <a:rPr lang="es-ES" sz="1200" dirty="0"/>
              <a:t> TR, Chen DL. </a:t>
            </a:r>
            <a:r>
              <a:rPr lang="es-ES" sz="1200" dirty="0" err="1"/>
              <a:t>Advancing</a:t>
            </a:r>
            <a:r>
              <a:rPr lang="es-ES" sz="1200" dirty="0"/>
              <a:t> </a:t>
            </a:r>
            <a:r>
              <a:rPr lang="es-ES" sz="1200" dirty="0" err="1"/>
              <a:t>Prostate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Care: </a:t>
            </a:r>
            <a:r>
              <a:rPr lang="es-ES" sz="1200" dirty="0" err="1"/>
              <a:t>Treatment</a:t>
            </a:r>
            <a:r>
              <a:rPr lang="es-ES" sz="1200" dirty="0"/>
              <a:t> </a:t>
            </a:r>
            <a:r>
              <a:rPr lang="es-ES" sz="1200" dirty="0" err="1"/>
              <a:t>Approaches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Precision</a:t>
            </a:r>
            <a:r>
              <a:rPr lang="es-ES" sz="1200" dirty="0"/>
              <a:t> Medicine, </a:t>
            </a:r>
            <a:r>
              <a:rPr lang="es-ES" sz="1200" dirty="0" err="1"/>
              <a:t>Biomarker</a:t>
            </a:r>
            <a:r>
              <a:rPr lang="es-ES" sz="1200" dirty="0"/>
              <a:t> </a:t>
            </a:r>
            <a:r>
              <a:rPr lang="es-ES" sz="1200" dirty="0" err="1"/>
              <a:t>Innovations</a:t>
            </a:r>
            <a:r>
              <a:rPr lang="es-ES" sz="1200" dirty="0"/>
              <a:t>, and </a:t>
            </a:r>
            <a:r>
              <a:rPr lang="es-ES" sz="1200" dirty="0" err="1"/>
              <a:t>Equitable</a:t>
            </a:r>
            <a:r>
              <a:rPr lang="es-ES" sz="1200" dirty="0"/>
              <a:t> Access. Am </a:t>
            </a:r>
            <a:r>
              <a:rPr lang="es-ES" sz="1200" dirty="0" err="1"/>
              <a:t>Soc</a:t>
            </a:r>
            <a:r>
              <a:rPr lang="es-ES" sz="1200" dirty="0"/>
              <a:t> Clin Oncol </a:t>
            </a:r>
            <a:r>
              <a:rPr lang="es-ES" sz="1200" dirty="0" err="1"/>
              <a:t>Educ</a:t>
            </a:r>
            <a:r>
              <a:rPr lang="es-ES" sz="1200" dirty="0"/>
              <a:t> Book. 2024 Jun;44(3):e433138. </a:t>
            </a:r>
            <a:r>
              <a:rPr lang="es-ES" sz="1200" dirty="0" err="1"/>
              <a:t>doi</a:t>
            </a:r>
            <a:r>
              <a:rPr lang="es-ES" sz="1200" dirty="0"/>
              <a:t>: </a:t>
            </a:r>
            <a:r>
              <a:rPr lang="es-ES" sz="1200" dirty="0">
                <a:hlinkClick r:id="rId10"/>
              </a:rPr>
              <a:t>10.1200/EDBK_433138</a:t>
            </a:r>
            <a:endParaRPr lang="en-US" sz="1200" b="0" i="0" spc="0" baseline="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3875C5-2C90-DDE4-35E1-20FF87771160}"/>
              </a:ext>
            </a:extLst>
          </p:cNvPr>
          <p:cNvSpPr txBox="1"/>
          <p:nvPr/>
        </p:nvSpPr>
        <p:spPr>
          <a:xfrm>
            <a:off x="7129983" y="4646398"/>
            <a:ext cx="4141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CHECK2, PALB2, CDK12, RAD51D, ATM, FANCA*</a:t>
            </a:r>
          </a:p>
        </p:txBody>
      </p:sp>
      <p:sp>
        <p:nvSpPr>
          <p:cNvPr id="4" name="Rectangle 445">
            <a:extLst>
              <a:ext uri="{FF2B5EF4-FFF2-40B4-BE49-F238E27FC236}">
                <a16:creationId xmlns:a16="http://schemas.microsoft.com/office/drawing/2014/main" id="{2609502A-8027-79AF-A342-EC60045BCACB}"/>
              </a:ext>
            </a:extLst>
          </p:cNvPr>
          <p:cNvSpPr/>
          <p:nvPr/>
        </p:nvSpPr>
        <p:spPr>
          <a:xfrm>
            <a:off x="6683737" y="7524711"/>
            <a:ext cx="214000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línea germinal y/o somática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Freeform 363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4" name="Freeform 364"/>
          <p:cNvSpPr/>
          <p:nvPr/>
        </p:nvSpPr>
        <p:spPr>
          <a:xfrm flipV="1">
            <a:off x="58115" y="-43477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365" name="Picture 3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366" name="Freeform 366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7" name="Freeform 367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8" name="Freeform 368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9" name="Freeform 369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0" name="Freeform 370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1" name="Freeform 371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2" name="Freeform 372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3" name="Freeform 373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374" name="Picture 3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375" name="Freeform 375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376" name="Freeform 376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377" name="Freeform 377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8" name="Freeform 378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9" name="Freeform 379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0" name="Freeform 380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1" name="Freeform 381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2" name="Freeform 382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3" name="Freeform 383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4" name="Freeform 384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5" name="Freeform 385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87" name="Picture 38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388" name="Picture 38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389" name="Picture 38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391" name="Picture 39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5951" y="546710"/>
            <a:ext cx="635000" cy="968375"/>
          </a:xfrm>
          <a:prstGeom prst="rect">
            <a:avLst/>
          </a:prstGeom>
          <a:noFill/>
        </p:spPr>
      </p:pic>
      <p:sp>
        <p:nvSpPr>
          <p:cNvPr id="396" name="Rectangle 396"/>
          <p:cNvSpPr/>
          <p:nvPr/>
        </p:nvSpPr>
        <p:spPr>
          <a:xfrm>
            <a:off x="1722467" y="4718053"/>
            <a:ext cx="3651142" cy="1717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BRCA1 y BRCA2*</a:t>
            </a:r>
          </a:p>
          <a:p>
            <a:pPr marL="0" algn="ctr"/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Deficiencia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en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recombinación</a:t>
            </a:r>
            <a:r>
              <a:rPr lang="en-US" sz="2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homóloga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(HRD)**</a:t>
            </a:r>
          </a:p>
          <a:p>
            <a:pPr marL="0" algn="ctr"/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97" name="Rectangle 397"/>
          <p:cNvSpPr/>
          <p:nvPr/>
        </p:nvSpPr>
        <p:spPr>
          <a:xfrm>
            <a:off x="7409739" y="4684310"/>
            <a:ext cx="3861634" cy="1692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NGS*</a:t>
            </a:r>
          </a:p>
          <a:p>
            <a:pPr marL="0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FR𝛼 (receptor de </a:t>
            </a:r>
            <a:r>
              <a:rPr lang="en-US" sz="2199" b="0" i="0" spc="0" baseline="0" dirty="0" err="1">
                <a:solidFill>
                  <a:srgbClr val="011F47"/>
                </a:solidFill>
                <a:latin typeface="Arimo-Regular"/>
              </a:rPr>
              <a:t>folato</a:t>
            </a: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alfa)**</a:t>
            </a:r>
          </a:p>
          <a:p>
            <a:pPr marL="0" algn="ctr"/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 </a:t>
            </a:r>
          </a:p>
          <a:p>
            <a:pPr marL="0"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(MSI-H,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dMMR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)***</a:t>
            </a:r>
          </a:p>
          <a:p>
            <a:pPr marL="0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HER2****</a:t>
            </a:r>
          </a:p>
        </p:txBody>
      </p:sp>
      <p:sp>
        <p:nvSpPr>
          <p:cNvPr id="399" name="Rectangle 399"/>
          <p:cNvSpPr/>
          <p:nvPr/>
        </p:nvSpPr>
        <p:spPr>
          <a:xfrm>
            <a:off x="9152695" y="5702951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01" name="Rectangle 401"/>
          <p:cNvSpPr/>
          <p:nvPr/>
        </p:nvSpPr>
        <p:spPr>
          <a:xfrm>
            <a:off x="13253393" y="4718053"/>
            <a:ext cx="344736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00" dirty="0"/>
              <a:t>PD1/PDL1, BARD1, CHECK1, p53, FAM175A, MRE11A, NBN</a:t>
            </a:r>
            <a:endParaRPr lang="en-US" sz="28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02" name="Rectangle 402"/>
          <p:cNvSpPr/>
          <p:nvPr/>
        </p:nvSpPr>
        <p:spPr>
          <a:xfrm>
            <a:off x="6740433" y="7492616"/>
            <a:ext cx="528809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*Panel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multigen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germinal (que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incluya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PALB2, CHECK2, RAD51C, RAD51D, BRIP1, MLH1, MSH2, MSH6, PSM2)</a:t>
            </a:r>
          </a:p>
          <a:p>
            <a:pPr marL="0"/>
            <a:r>
              <a:rPr lang="en-US" sz="1200" dirty="0">
                <a:solidFill>
                  <a:srgbClr val="011F47"/>
                </a:solidFill>
                <a:latin typeface="Arimo-Regular"/>
              </a:rPr>
              <a:t>**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por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inmunohistoquímica</a:t>
            </a:r>
            <a:endParaRPr lang="en-US" sz="1200" dirty="0">
              <a:solidFill>
                <a:srgbClr val="011F47"/>
              </a:solidFill>
              <a:latin typeface="Arimo-Regular"/>
            </a:endParaRP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***Mediante IHQ (MLH1, MSH2, MSH6, PSM2) 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estudio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genómico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(BAT25, BAT26, DS2123, D5S346, D17S250)</a:t>
            </a:r>
            <a:endParaRPr lang="en-US" sz="1200" dirty="0">
              <a:solidFill>
                <a:srgbClr val="011F47"/>
              </a:solidFill>
              <a:latin typeface="Arimo-Regular"/>
            </a:endParaRP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**** Por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inmunohistoquímica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(3+/2+)</a:t>
            </a:r>
          </a:p>
        </p:txBody>
      </p:sp>
      <p:sp>
        <p:nvSpPr>
          <p:cNvPr id="403" name="Rectangle 403"/>
          <p:cNvSpPr/>
          <p:nvPr/>
        </p:nvSpPr>
        <p:spPr>
          <a:xfrm>
            <a:off x="1234290" y="7480546"/>
            <a:ext cx="201176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línea germinal y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somática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/>
            <a:r>
              <a:rPr lang="en-US" sz="1200" dirty="0">
                <a:solidFill>
                  <a:srgbClr val="011F47"/>
                </a:solidFill>
                <a:latin typeface="Arimo-Regular"/>
              </a:rPr>
              <a:t>**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somático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3" name="Flecha izquierda 42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5D87F9D-C6FC-E64C-8A1A-DFE4BC6F7D20}"/>
              </a:ext>
            </a:extLst>
          </p:cNvPr>
          <p:cNvSpPr/>
          <p:nvPr/>
        </p:nvSpPr>
        <p:spPr>
          <a:xfrm>
            <a:off x="-2" y="220444"/>
            <a:ext cx="18287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Cáncer de Ovario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235040" y="8681992"/>
            <a:ext cx="12847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Rutinario</a:t>
            </a:r>
            <a:r>
              <a:rPr lang="es-ES" sz="12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200" b="1" dirty="0">
                <a:solidFill>
                  <a:srgbClr val="002060"/>
                </a:solidFill>
              </a:rPr>
              <a:t>Recomendada actualmente.- </a:t>
            </a:r>
            <a:r>
              <a:rPr lang="es-ES" sz="12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2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5" name="Rectangle 395">
            <a:extLst>
              <a:ext uri="{FF2B5EF4-FFF2-40B4-BE49-F238E27FC236}">
                <a16:creationId xmlns:a16="http://schemas.microsoft.com/office/drawing/2014/main" id="{3B1E2B13-AA5F-1845-AE72-A1AA06C6648E}"/>
              </a:ext>
            </a:extLst>
          </p:cNvPr>
          <p:cNvSpPr/>
          <p:nvPr/>
        </p:nvSpPr>
        <p:spPr>
          <a:xfrm>
            <a:off x="263615" y="9284345"/>
            <a:ext cx="13338086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1.  NCCN Guidelines Version 3.2025 Breast, Ovarian, Pancreatic, and Prostate Cancer Genetic Assessment. </a:t>
            </a:r>
            <a:endParaRPr lang="es-ES" sz="1100" dirty="0"/>
          </a:p>
          <a:p>
            <a:r>
              <a:rPr lang="en-US" sz="1100" dirty="0"/>
              <a:t>2.  Newly diagnosed and relapsed epithelial ovarian cancer: ESMO Clinical Practice Guideline for diagnosis, treatment and follow-up.  González-Martín, A. et al. Annals of Oncology, Volume 34, Issue 10, 833 - 848</a:t>
            </a:r>
            <a:endParaRPr lang="es-ES" sz="1100" dirty="0"/>
          </a:p>
          <a:p>
            <a:r>
              <a:rPr lang="en-US" sz="1100" dirty="0">
                <a:solidFill>
                  <a:srgbClr val="011F47"/>
                </a:solidFill>
                <a:latin typeface="AbhayaLibre-Regular"/>
              </a:rPr>
              <a:t>3. Oaknin A, Guarch R, Barretina P, et al. Recommendations for biomarker testing in epithelial ovarian cancer: a National Consensus Statement by the Spanish Society of Pathology and the Spanish Society of Medical Oncology. Clin Transl Oncol. 2018 Mar;20(3):274-285. doi: 10.1007/s12094-017-1719-x.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B72F0-0585-E440-B838-8175E8C386F8}"/>
              </a:ext>
            </a:extLst>
          </p:cNvPr>
          <p:cNvSpPr txBox="1"/>
          <p:nvPr/>
        </p:nvSpPr>
        <p:spPr>
          <a:xfrm>
            <a:off x="4454668" y="941439"/>
            <a:ext cx="14184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7200" b="1" dirty="0">
                <a:solidFill>
                  <a:schemeClr val="tx2">
                    <a:lumMod val="75000"/>
                  </a:schemeClr>
                </a:solidFill>
              </a:rPr>
              <a:t>Fichas de Oncología Personalizada 2025</a:t>
            </a:r>
            <a:endParaRPr lang="es-ES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30" y="6929680"/>
            <a:ext cx="819373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  <a:noFill/>
        </p:spPr>
      </p:pic>
      <p:sp>
        <p:nvSpPr>
          <p:cNvPr id="101" name="Freeform 10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" name="Freeform 102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sp>
        <p:nvSpPr>
          <p:cNvPr id="104" name="Freeform 104"/>
          <p:cNvSpPr/>
          <p:nvPr/>
        </p:nvSpPr>
        <p:spPr>
          <a:xfrm flipV="1">
            <a:off x="1107416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5" name="Freeform 105"/>
          <p:cNvSpPr/>
          <p:nvPr/>
        </p:nvSpPr>
        <p:spPr>
          <a:xfrm flipV="1">
            <a:off x="959974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1" name="Freeform 111"/>
          <p:cNvSpPr/>
          <p:nvPr/>
        </p:nvSpPr>
        <p:spPr>
          <a:xfrm flipV="1">
            <a:off x="6629629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2" name="Freeform 112"/>
          <p:cNvSpPr/>
          <p:nvPr/>
        </p:nvSpPr>
        <p:spPr>
          <a:xfrm flipV="1">
            <a:off x="6482187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3" name="Freeform 113"/>
          <p:cNvSpPr/>
          <p:nvPr/>
        </p:nvSpPr>
        <p:spPr>
          <a:xfrm flipV="1">
            <a:off x="12265314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4" name="Freeform 114"/>
          <p:cNvSpPr/>
          <p:nvPr/>
        </p:nvSpPr>
        <p:spPr>
          <a:xfrm flipV="1">
            <a:off x="12117872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16" name="Picture 1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77440" y="9245601"/>
            <a:ext cx="3597275" cy="1041399"/>
          </a:xfrm>
          <a:prstGeom prst="rect">
            <a:avLst/>
          </a:prstGeom>
          <a:noFill/>
        </p:spPr>
      </p:pic>
      <p:pic>
        <p:nvPicPr>
          <p:cNvPr id="117" name="Picture 1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6463" y="2115313"/>
            <a:ext cx="4154423" cy="774191"/>
          </a:xfrm>
          <a:prstGeom prst="rect">
            <a:avLst/>
          </a:prstGeom>
          <a:noFill/>
        </p:spPr>
      </p:pic>
      <p:pic>
        <p:nvPicPr>
          <p:cNvPr id="118" name="Picture 11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6327" y="2115313"/>
            <a:ext cx="3813047" cy="774191"/>
          </a:xfrm>
          <a:prstGeom prst="rect">
            <a:avLst/>
          </a:prstGeom>
          <a:noFill/>
        </p:spPr>
      </p:pic>
      <p:pic>
        <p:nvPicPr>
          <p:cNvPr id="119" name="Picture 11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54711" y="2115313"/>
            <a:ext cx="4221479" cy="774191"/>
          </a:xfrm>
          <a:prstGeom prst="rect">
            <a:avLst/>
          </a:prstGeom>
          <a:noFill/>
        </p:spPr>
      </p:pic>
      <p:sp>
        <p:nvSpPr>
          <p:cNvPr id="120" name="Freeform 120"/>
          <p:cNvSpPr/>
          <p:nvPr/>
        </p:nvSpPr>
        <p:spPr>
          <a:xfrm flipV="1">
            <a:off x="1107416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1" name="Freeform 121"/>
          <p:cNvSpPr/>
          <p:nvPr/>
        </p:nvSpPr>
        <p:spPr>
          <a:xfrm flipV="1">
            <a:off x="959974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2" name="Freeform 122"/>
          <p:cNvSpPr/>
          <p:nvPr/>
        </p:nvSpPr>
        <p:spPr>
          <a:xfrm flipV="1">
            <a:off x="6629629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3" name="Freeform 123">
            <a:hlinkClick r:id="rId9" action="ppaction://hlinksldjump"/>
          </p:cNvPr>
          <p:cNvSpPr/>
          <p:nvPr/>
        </p:nvSpPr>
        <p:spPr>
          <a:xfrm flipV="1">
            <a:off x="6482187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24" name="Freeform 124"/>
          <p:cNvSpPr/>
          <p:nvPr/>
        </p:nvSpPr>
        <p:spPr>
          <a:xfrm flipV="1">
            <a:off x="12265314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5" name="Freeform 125"/>
          <p:cNvSpPr/>
          <p:nvPr/>
        </p:nvSpPr>
        <p:spPr>
          <a:xfrm flipV="1">
            <a:off x="12117872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26" name="Picture 126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0783" y="4767073"/>
            <a:ext cx="3593591" cy="783335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 flipV="1">
            <a:off x="1176208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0" name="Freeform 130">
            <a:hlinkClick r:id="rId11" action="ppaction://hlinksldjump"/>
          </p:cNvPr>
          <p:cNvSpPr/>
          <p:nvPr/>
        </p:nvSpPr>
        <p:spPr>
          <a:xfrm flipV="1">
            <a:off x="1028766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31" name="Freeform 131"/>
          <p:cNvSpPr/>
          <p:nvPr/>
        </p:nvSpPr>
        <p:spPr>
          <a:xfrm flipV="1">
            <a:off x="6674988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2" name="Freeform 132"/>
          <p:cNvSpPr/>
          <p:nvPr/>
        </p:nvSpPr>
        <p:spPr>
          <a:xfrm flipV="1">
            <a:off x="6548158" y="690913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34" name="Freeform 134"/>
          <p:cNvSpPr/>
          <p:nvPr/>
        </p:nvSpPr>
        <p:spPr>
          <a:xfrm flipV="1">
            <a:off x="12170162" y="690913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33" name="Freeform 133"/>
          <p:cNvSpPr/>
          <p:nvPr/>
        </p:nvSpPr>
        <p:spPr>
          <a:xfrm flipV="1">
            <a:off x="12310674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35" name="Picture 13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1021" y="7528278"/>
            <a:ext cx="4309871" cy="774191"/>
          </a:xfrm>
          <a:prstGeom prst="rect">
            <a:avLst/>
          </a:prstGeom>
          <a:noFill/>
        </p:spPr>
      </p:pic>
      <p:pic>
        <p:nvPicPr>
          <p:cNvPr id="136" name="Picture 136">
            <a:hlinkClick r:id="rId9" action="ppaction://hlinksldjump"/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977" y="4776217"/>
            <a:ext cx="4462271" cy="774191"/>
          </a:xfrm>
          <a:prstGeom prst="rect">
            <a:avLst/>
          </a:prstGeom>
          <a:noFill/>
        </p:spPr>
      </p:pic>
      <p:pic>
        <p:nvPicPr>
          <p:cNvPr id="137" name="Picture 137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44428" y="4792384"/>
            <a:ext cx="1252727" cy="774191"/>
          </a:xfrm>
          <a:prstGeom prst="rect">
            <a:avLst/>
          </a:prstGeom>
          <a:noFill/>
        </p:spPr>
      </p:pic>
      <p:sp>
        <p:nvSpPr>
          <p:cNvPr id="2" name="Rectángulo 1">
            <a:hlinkClick r:id="rId15" action="ppaction://hlinksldjump"/>
          </p:cNvPr>
          <p:cNvSpPr/>
          <p:nvPr/>
        </p:nvSpPr>
        <p:spPr>
          <a:xfrm>
            <a:off x="959974" y="1456094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hlinkClick r:id="rId16" action="ppaction://hlinksldjump"/>
          </p:cNvPr>
          <p:cNvSpPr/>
          <p:nvPr/>
        </p:nvSpPr>
        <p:spPr>
          <a:xfrm>
            <a:off x="6487320" y="1438300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hlinkClick r:id="rId17" action="ppaction://hlinksldjump"/>
          </p:cNvPr>
          <p:cNvSpPr/>
          <p:nvPr/>
        </p:nvSpPr>
        <p:spPr>
          <a:xfrm>
            <a:off x="12089511" y="1475819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>
            <a:hlinkClick r:id="rId18" action="ppaction://hlinksldjump"/>
          </p:cNvPr>
          <p:cNvSpPr/>
          <p:nvPr/>
        </p:nvSpPr>
        <p:spPr>
          <a:xfrm>
            <a:off x="910245" y="4059401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7" name="Rectángulo 46">
            <a:hlinkClick r:id="rId19" action="ppaction://hlinksldjump"/>
          </p:cNvPr>
          <p:cNvSpPr/>
          <p:nvPr/>
        </p:nvSpPr>
        <p:spPr>
          <a:xfrm>
            <a:off x="12208591" y="6879078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8" name="Rectángulo 47">
            <a:hlinkClick r:id="rId20" action="ppaction://hlinksldjump"/>
          </p:cNvPr>
          <p:cNvSpPr/>
          <p:nvPr/>
        </p:nvSpPr>
        <p:spPr>
          <a:xfrm>
            <a:off x="12163232" y="4120948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1" name="Rectángulo 50">
            <a:hlinkClick r:id="rId20" action="ppaction://hlinksldjump"/>
          </p:cNvPr>
          <p:cNvSpPr/>
          <p:nvPr/>
        </p:nvSpPr>
        <p:spPr>
          <a:xfrm>
            <a:off x="15942024" y="7312835"/>
            <a:ext cx="3579607" cy="1859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86FFB10-4834-154E-8407-6B444841622D}"/>
              </a:ext>
            </a:extLst>
          </p:cNvPr>
          <p:cNvSpPr txBox="1"/>
          <p:nvPr/>
        </p:nvSpPr>
        <p:spPr>
          <a:xfrm>
            <a:off x="4806315" y="220002"/>
            <a:ext cx="1408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4800" b="1" dirty="0">
                <a:solidFill>
                  <a:schemeClr val="tx2"/>
                </a:solidFill>
              </a:rPr>
              <a:t>Fichas de Oncología Personalizada 2025</a:t>
            </a:r>
          </a:p>
        </p:txBody>
      </p:sp>
      <p:pic>
        <p:nvPicPr>
          <p:cNvPr id="128" name="Picture 128">
            <a:hlinkClick r:id="rId19" action="ppaction://hlinksldjump"/>
          </p:cNvPr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81063" y="7420247"/>
            <a:ext cx="3861815" cy="1281027"/>
          </a:xfrm>
          <a:prstGeom prst="rect">
            <a:avLst/>
          </a:prstGeom>
          <a:noFill/>
        </p:spPr>
      </p:pic>
      <p:sp>
        <p:nvSpPr>
          <p:cNvPr id="49" name="Rectángulo 48">
            <a:hlinkClick r:id="rId22" action="ppaction://hlinksldjump"/>
          </p:cNvPr>
          <p:cNvSpPr/>
          <p:nvPr/>
        </p:nvSpPr>
        <p:spPr>
          <a:xfrm>
            <a:off x="6520663" y="6882235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127" name="Picture 127">
            <a:hlinkClick r:id="rId11" action="ppaction://hlinksldjump"/>
          </p:cNvPr>
          <p:cNvPicPr>
            <a:picLocks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6854" y="7596747"/>
            <a:ext cx="2441447" cy="774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41"/>
          <p:cNvSpPr/>
          <p:nvPr/>
        </p:nvSpPr>
        <p:spPr>
          <a:xfrm flipV="1">
            <a:off x="1" y="2"/>
            <a:ext cx="18287999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2" name="Freeform 142"/>
          <p:cNvSpPr/>
          <p:nvPr/>
        </p:nvSpPr>
        <p:spPr>
          <a:xfrm flipV="1">
            <a:off x="6097" y="-48898"/>
            <a:ext cx="18287999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"/>
            <a:ext cx="4867752" cy="4927472"/>
          </a:xfrm>
          <a:prstGeom prst="rect">
            <a:avLst/>
          </a:prstGeom>
          <a:noFill/>
        </p:spPr>
      </p:pic>
      <p:sp>
        <p:nvSpPr>
          <p:cNvPr id="144" name="Freeform 144"/>
          <p:cNvSpPr/>
          <p:nvPr/>
        </p:nvSpPr>
        <p:spPr>
          <a:xfrm flipV="1">
            <a:off x="1152799" y="2226231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45" name="Freeform 145"/>
          <p:cNvSpPr/>
          <p:nvPr/>
        </p:nvSpPr>
        <p:spPr>
          <a:xfrm flipV="1">
            <a:off x="1005304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8" y="6234265"/>
            <a:ext cx="5366132" cy="4052738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8" name="Freeform 148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9" name="Freeform 149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0" name="Freeform 150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1" name="Freeform 151"/>
          <p:cNvSpPr/>
          <p:nvPr/>
        </p:nvSpPr>
        <p:spPr>
          <a:xfrm flipV="1">
            <a:off x="6683738" y="2226231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2" name="Freeform 152"/>
          <p:cNvSpPr/>
          <p:nvPr/>
        </p:nvSpPr>
        <p:spPr>
          <a:xfrm flipV="1">
            <a:off x="6536243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3" name="Freeform 153"/>
          <p:cNvSpPr/>
          <p:nvPr/>
        </p:nvSpPr>
        <p:spPr>
          <a:xfrm flipV="1">
            <a:off x="12310699" y="2226231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4" name="Freeform 154"/>
          <p:cNvSpPr/>
          <p:nvPr/>
        </p:nvSpPr>
        <p:spPr>
          <a:xfrm flipV="1">
            <a:off x="12163202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6" name="Freeform 156"/>
          <p:cNvSpPr/>
          <p:nvPr/>
        </p:nvSpPr>
        <p:spPr>
          <a:xfrm flipV="1">
            <a:off x="14779760" y="2078741"/>
            <a:ext cx="519062" cy="1168805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7" name="Freeform 157"/>
          <p:cNvSpPr/>
          <p:nvPr/>
        </p:nvSpPr>
        <p:spPr>
          <a:xfrm flipV="1">
            <a:off x="14260697" y="2078741"/>
            <a:ext cx="519062" cy="1168805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8" name="Freeform 158"/>
          <p:cNvSpPr/>
          <p:nvPr/>
        </p:nvSpPr>
        <p:spPr>
          <a:xfrm flipV="1">
            <a:off x="14260697" y="2078741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9" name="Freeform 159"/>
          <p:cNvSpPr/>
          <p:nvPr/>
        </p:nvSpPr>
        <p:spPr>
          <a:xfrm flipV="1">
            <a:off x="9144075" y="2078741"/>
            <a:ext cx="523911" cy="1179725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0" name="Freeform 160"/>
          <p:cNvSpPr/>
          <p:nvPr/>
        </p:nvSpPr>
        <p:spPr>
          <a:xfrm flipV="1">
            <a:off x="8620163" y="2078741"/>
            <a:ext cx="523911" cy="1179725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1" name="Freeform 161"/>
          <p:cNvSpPr/>
          <p:nvPr/>
        </p:nvSpPr>
        <p:spPr>
          <a:xfrm flipV="1">
            <a:off x="8620163" y="2078741"/>
            <a:ext cx="1047824" cy="513197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sp>
        <p:nvSpPr>
          <p:cNvPr id="162" name="Freeform 162"/>
          <p:cNvSpPr/>
          <p:nvPr/>
        </p:nvSpPr>
        <p:spPr>
          <a:xfrm flipV="1">
            <a:off x="3621861" y="2078741"/>
            <a:ext cx="523911" cy="1179725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3" name="Freeform 163"/>
          <p:cNvSpPr/>
          <p:nvPr/>
        </p:nvSpPr>
        <p:spPr>
          <a:xfrm flipV="1">
            <a:off x="3097949" y="2078741"/>
            <a:ext cx="523911" cy="1179725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4" name="Freeform 164"/>
          <p:cNvSpPr/>
          <p:nvPr/>
        </p:nvSpPr>
        <p:spPr>
          <a:xfrm flipV="1">
            <a:off x="3097949" y="2078741"/>
            <a:ext cx="1047824" cy="513197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66" name="Picture 16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7878" y="536322"/>
            <a:ext cx="542925" cy="981075"/>
          </a:xfrm>
          <a:prstGeom prst="rect">
            <a:avLst/>
          </a:prstGeom>
          <a:noFill/>
        </p:spPr>
      </p:pic>
      <p:pic>
        <p:nvPicPr>
          <p:cNvPr id="167" name="Picture 16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4558" y="3129613"/>
            <a:ext cx="2185415" cy="774191"/>
          </a:xfrm>
          <a:prstGeom prst="rect">
            <a:avLst/>
          </a:prstGeom>
          <a:noFill/>
        </p:spPr>
      </p:pic>
      <p:pic>
        <p:nvPicPr>
          <p:cNvPr id="168" name="Picture 16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2" y="3014471"/>
            <a:ext cx="3364991" cy="1280159"/>
          </a:xfrm>
          <a:prstGeom prst="rect">
            <a:avLst/>
          </a:prstGeom>
          <a:noFill/>
        </p:spPr>
      </p:pic>
      <p:pic>
        <p:nvPicPr>
          <p:cNvPr id="169" name="Picture 16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21" y="3040598"/>
            <a:ext cx="4023359" cy="1280159"/>
          </a:xfrm>
          <a:prstGeom prst="rect">
            <a:avLst/>
          </a:prstGeom>
          <a:noFill/>
        </p:spPr>
      </p:pic>
      <p:sp>
        <p:nvSpPr>
          <p:cNvPr id="180" name="Rectangle 180"/>
          <p:cNvSpPr/>
          <p:nvPr/>
        </p:nvSpPr>
        <p:spPr>
          <a:xfrm>
            <a:off x="1193192" y="4165267"/>
            <a:ext cx="4738477" cy="2955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1" dirty="0">
                <a:solidFill>
                  <a:srgbClr val="011F47"/>
                </a:solidFill>
                <a:latin typeface="Arimo-Regular"/>
              </a:rPr>
              <a:t>PDL-1 + NGS</a:t>
            </a:r>
          </a:p>
          <a:p>
            <a:pPr algn="ctr"/>
            <a:endParaRPr lang="en-US" sz="2201" dirty="0">
              <a:solidFill>
                <a:srgbClr val="011F47"/>
              </a:solidFill>
              <a:latin typeface="Arimo-Regular"/>
            </a:endParaRP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Alternativa: PDL-2 +  test </a:t>
            </a:r>
            <a:r>
              <a:rPr lang="en-US" dirty="0" err="1">
                <a:solidFill>
                  <a:srgbClr val="011F47"/>
                </a:solidFill>
                <a:latin typeface="Arimo-Regular"/>
              </a:rPr>
              <a:t>secuencial</a:t>
            </a:r>
            <a:r>
              <a:rPr lang="en-US" dirty="0">
                <a:solidFill>
                  <a:srgbClr val="011F47"/>
                </a:solidFill>
                <a:latin typeface="Arimo-Regular"/>
              </a:rPr>
              <a:t> de genes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KRAS* 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EGFR*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ALK*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ROS1*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MET*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RET*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NTRK*</a:t>
            </a:r>
            <a:endParaRPr lang="en-US" sz="2201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2" name="Rectangle 182"/>
          <p:cNvSpPr/>
          <p:nvPr/>
        </p:nvSpPr>
        <p:spPr>
          <a:xfrm>
            <a:off x="8741246" y="6458030"/>
            <a:ext cx="65" cy="33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2199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3" name="Rectangle 183"/>
          <p:cNvSpPr/>
          <p:nvPr/>
        </p:nvSpPr>
        <p:spPr>
          <a:xfrm>
            <a:off x="8780036" y="4815297"/>
            <a:ext cx="892873" cy="16030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HER2*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BRAF*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NRG1*</a:t>
            </a:r>
          </a:p>
          <a:p>
            <a:pPr>
              <a:lnSpc>
                <a:spcPts val="3224"/>
              </a:lnSpc>
            </a:pPr>
            <a:endParaRPr lang="en-US" sz="2199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6" name="Rectangle 186"/>
          <p:cNvSpPr/>
          <p:nvPr/>
        </p:nvSpPr>
        <p:spPr>
          <a:xfrm>
            <a:off x="13826719" y="4294630"/>
            <a:ext cx="2274662" cy="28341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TROP-2</a:t>
            </a:r>
          </a:p>
          <a:p>
            <a:pPr>
              <a:lnSpc>
                <a:spcPts val="3224"/>
              </a:lnSpc>
            </a:pPr>
            <a:endParaRPr lang="en-US" sz="2199" dirty="0">
              <a:solidFill>
                <a:srgbClr val="011F47"/>
              </a:solidFill>
              <a:latin typeface="Arimo-Regular"/>
            </a:endParaRPr>
          </a:p>
          <a:p>
            <a:pPr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A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través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 de NGS: 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KEAP1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STK11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MSI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TMB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8258684-DF55-6646-968C-987067094C94}"/>
              </a:ext>
            </a:extLst>
          </p:cNvPr>
          <p:cNvSpPr txBox="1"/>
          <p:nvPr/>
        </p:nvSpPr>
        <p:spPr>
          <a:xfrm>
            <a:off x="-5061" y="370725"/>
            <a:ext cx="18287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Cáncer de Pulmón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9"/>
            <a:ext cx="4707186" cy="1612484"/>
          </a:xfrm>
          <a:prstGeom prst="rect">
            <a:avLst/>
          </a:prstGeom>
        </p:spPr>
      </p:pic>
      <p:sp>
        <p:nvSpPr>
          <p:cNvPr id="47" name="Rectangle 173"/>
          <p:cNvSpPr/>
          <p:nvPr/>
        </p:nvSpPr>
        <p:spPr>
          <a:xfrm>
            <a:off x="290165" y="8922731"/>
            <a:ext cx="11711468" cy="1061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17" indent="-342917">
              <a:buAutoNum type="arabicPeriod"/>
            </a:pP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Isla D, Lozano MD, Paz-Ares L, et al. Nueva actualización de las recomendaciones para la determinación de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biomarcadores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predictivos en el carcinoma de pulmón no célula pequeña: Consenso Nacional de la Sociedad Española de Anatomía Patológica y de la Sociedad Española de Oncología Médica [New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update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guidelines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on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testing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predictive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biomarkers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in non-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small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cell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lung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cancer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: a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National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Consensus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Spanish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Society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Pathology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Spanish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Society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of Medical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Oncology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].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Rev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Esp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Patol. 2023 Apr-Jun;56(2):97-112.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Spanish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doi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: 10.1016/j.patol.2023.02.002.</a:t>
            </a:r>
          </a:p>
          <a:p>
            <a:pPr marL="342917" indent="-342917">
              <a:buAutoNum type="arabicPeriod"/>
            </a:pP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Colomer R, Mondejar R, Romero-</a:t>
            </a: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Laorden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 N et al,. When should we order a next generation sequencing test in a patient with cancer?  </a:t>
            </a: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EClinicalMedicine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. 2020 Jul 31;25:100487. </a:t>
            </a: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: 10.1016/j.eclinm.2020.100487..</a:t>
            </a:r>
          </a:p>
          <a:p>
            <a:pPr marL="342917" indent="-342917">
              <a:buAutoNum type="arabicPeriod"/>
            </a:pP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Mosele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 F, </a:t>
            </a: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Remon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 J, Mateo J, et al. Recommendations for the use of next-generation sequencing (NGS) for patients with metastatic cancers: a report from the ESMO Precision Medicine Working Group. Ann </a:t>
            </a: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Oncol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. 2020 Nov;31(11):1491-1505. </a:t>
            </a: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: 10.1016/j.annonc.2020.07.014..</a:t>
            </a:r>
          </a:p>
          <a:p>
            <a:pPr marL="342917" indent="-342917">
              <a:buAutoNum type="arabicPeriod"/>
            </a:pPr>
            <a:r>
              <a:rPr lang="en-US" sz="900" dirty="0">
                <a:solidFill>
                  <a:srgbClr val="011F47"/>
                </a:solidFill>
                <a:latin typeface="AbhayaLibre-Regular"/>
                <a:hlinkClick r:id="rId9"/>
              </a:rPr>
              <a:t>https://www.accessdata.fda.gov/cdrh_docs/pdf17/P170019S006A.pdf</a:t>
            </a:r>
            <a:endParaRPr lang="en-US" sz="9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310222" y="7739662"/>
            <a:ext cx="1171146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Rutinario</a:t>
            </a:r>
            <a:r>
              <a:rPr lang="es-ES" sz="12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200" b="1" dirty="0">
                <a:solidFill>
                  <a:srgbClr val="002060"/>
                </a:solidFill>
              </a:rPr>
              <a:t>Recomendada actualmente.- </a:t>
            </a:r>
            <a:r>
              <a:rPr lang="es-ES" sz="1200" dirty="0">
                <a:solidFill>
                  <a:srgbClr val="002060"/>
                </a:solidFill>
              </a:rPr>
              <a:t>se basa en las recomendaciones actuales de EMA y FDA.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* Si se realiza </a:t>
            </a:r>
            <a:r>
              <a:rPr lang="es-ES" sz="1200" i="1" dirty="0">
                <a:solidFill>
                  <a:srgbClr val="002060"/>
                </a:solidFill>
                <a:latin typeface="AbhayaLibre-Regular"/>
              </a:rPr>
              <a:t>single test 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por no posibilidad de realización de NGS o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omaterial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 limitado, se sugiere el orden reflejado por la probabilidad de presencia de dichas alteraciones moleculares según mayor o menor probabilidad. 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B7A8E06B-71D2-92ED-7CD8-1D8F8AAEC71A}"/>
              </a:ext>
            </a:extLst>
          </p:cNvPr>
          <p:cNvCxnSpPr>
            <a:cxnSpLocks/>
          </p:cNvCxnSpPr>
          <p:nvPr/>
        </p:nvCxnSpPr>
        <p:spPr>
          <a:xfrm>
            <a:off x="4392707" y="5143500"/>
            <a:ext cx="0" cy="1968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echa izquierda 37">
            <a:hlinkClick r:id="rId10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5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 flipV="1">
            <a:off x="0" y="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0" name="Freeform 190"/>
          <p:cNvSpPr/>
          <p:nvPr/>
        </p:nvSpPr>
        <p:spPr>
          <a:xfrm flipV="1">
            <a:off x="2" y="-55906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191" name="Picture 19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192" name="Freeform 192"/>
          <p:cNvSpPr/>
          <p:nvPr/>
        </p:nvSpPr>
        <p:spPr>
          <a:xfrm flipV="1">
            <a:off x="11527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3" name="Freeform 193"/>
          <p:cNvSpPr/>
          <p:nvPr/>
        </p:nvSpPr>
        <p:spPr>
          <a:xfrm flipV="1">
            <a:off x="1005302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4" name="Freeform 194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5" name="Freeform 195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6" name="Freeform 196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7" name="Freeform 197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8" name="Freeform 198"/>
          <p:cNvSpPr/>
          <p:nvPr/>
        </p:nvSpPr>
        <p:spPr>
          <a:xfrm flipV="1">
            <a:off x="668373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9" name="Freeform 199"/>
          <p:cNvSpPr/>
          <p:nvPr/>
        </p:nvSpPr>
        <p:spPr>
          <a:xfrm flipV="1">
            <a:off x="6536242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200" name="Picture 20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5"/>
            <a:ext cx="5366132" cy="4052735"/>
          </a:xfrm>
          <a:prstGeom prst="rect">
            <a:avLst/>
          </a:prstGeom>
          <a:noFill/>
        </p:spPr>
      </p:pic>
      <p:sp>
        <p:nvSpPr>
          <p:cNvPr id="201" name="Freeform 201"/>
          <p:cNvSpPr/>
          <p:nvPr/>
        </p:nvSpPr>
        <p:spPr>
          <a:xfrm flipV="1">
            <a:off x="123106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2" name="Freeform 202"/>
          <p:cNvSpPr/>
          <p:nvPr/>
        </p:nvSpPr>
        <p:spPr>
          <a:xfrm flipV="1">
            <a:off x="12163201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203" name="Freeform 203"/>
          <p:cNvSpPr/>
          <p:nvPr/>
        </p:nvSpPr>
        <p:spPr>
          <a:xfrm flipV="1">
            <a:off x="3621860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4" name="Freeform 204"/>
          <p:cNvSpPr/>
          <p:nvPr/>
        </p:nvSpPr>
        <p:spPr>
          <a:xfrm flipV="1">
            <a:off x="3097948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5" name="Freeform 205"/>
          <p:cNvSpPr/>
          <p:nvPr/>
        </p:nvSpPr>
        <p:spPr>
          <a:xfrm flipV="1">
            <a:off x="3097948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6" name="Freeform 206"/>
          <p:cNvSpPr/>
          <p:nvPr/>
        </p:nvSpPr>
        <p:spPr>
          <a:xfrm flipV="1">
            <a:off x="9144074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7" name="Freeform 207"/>
          <p:cNvSpPr/>
          <p:nvPr/>
        </p:nvSpPr>
        <p:spPr>
          <a:xfrm flipV="1">
            <a:off x="8620162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8" name="Freeform 208"/>
          <p:cNvSpPr/>
          <p:nvPr/>
        </p:nvSpPr>
        <p:spPr>
          <a:xfrm flipV="1">
            <a:off x="8620162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9" name="Freeform 209"/>
          <p:cNvSpPr/>
          <p:nvPr/>
        </p:nvSpPr>
        <p:spPr>
          <a:xfrm flipV="1">
            <a:off x="14779759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0" name="Freeform 210"/>
          <p:cNvSpPr/>
          <p:nvPr/>
        </p:nvSpPr>
        <p:spPr>
          <a:xfrm flipV="1">
            <a:off x="14260696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1" name="Freeform 211"/>
          <p:cNvSpPr/>
          <p:nvPr/>
        </p:nvSpPr>
        <p:spPr>
          <a:xfrm flipV="1">
            <a:off x="14260696" y="2078741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13" name="Picture 2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214" name="Picture 21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8455" y="3157729"/>
            <a:ext cx="3364991" cy="1280159"/>
          </a:xfrm>
          <a:prstGeom prst="rect">
            <a:avLst/>
          </a:prstGeom>
          <a:noFill/>
        </p:spPr>
      </p:pic>
      <p:pic>
        <p:nvPicPr>
          <p:cNvPr id="215" name="Picture 21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217" name="Picture 2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7616" y="536322"/>
            <a:ext cx="590549" cy="981075"/>
          </a:xfrm>
          <a:prstGeom prst="rect">
            <a:avLst/>
          </a:prstGeom>
          <a:noFill/>
        </p:spPr>
      </p:pic>
      <p:sp>
        <p:nvSpPr>
          <p:cNvPr id="224" name="Rectangle 224"/>
          <p:cNvSpPr/>
          <p:nvPr/>
        </p:nvSpPr>
        <p:spPr>
          <a:xfrm>
            <a:off x="1433798" y="4026296"/>
            <a:ext cx="460696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600" dirty="0"/>
              <a:t>			Estadio	Estadio</a:t>
            </a:r>
          </a:p>
          <a:p>
            <a:r>
              <a:rPr lang="es-ES" sz="1600" dirty="0"/>
              <a:t>			precoz	avanzado</a:t>
            </a:r>
          </a:p>
          <a:p>
            <a:endParaRPr lang="es-ES" sz="1600" dirty="0"/>
          </a:p>
          <a:p>
            <a:r>
              <a:rPr lang="es-ES" sz="1600" dirty="0"/>
              <a:t>RE			 ✓	 ✓</a:t>
            </a:r>
          </a:p>
          <a:p>
            <a:r>
              <a:rPr lang="es-ES" sz="1600" dirty="0"/>
              <a:t>RP			 ✓	 ✓</a:t>
            </a:r>
          </a:p>
          <a:p>
            <a:r>
              <a:rPr lang="es-ES" sz="1600" dirty="0"/>
              <a:t>HER2			 ✓	 ✓</a:t>
            </a:r>
          </a:p>
          <a:p>
            <a:r>
              <a:rPr lang="es-ES" sz="1600" dirty="0"/>
              <a:t>Ki-67			 ✓	 ✓</a:t>
            </a:r>
          </a:p>
          <a:p>
            <a:r>
              <a:rPr lang="es-ES" sz="1600" dirty="0"/>
              <a:t>Plataformas genéticas*	 ✓	</a:t>
            </a:r>
            <a:r>
              <a:rPr lang="es-ES" sz="1600" kern="1200" dirty="0">
                <a:solidFill>
                  <a:srgbClr val="595959"/>
                </a:solidFill>
                <a:latin typeface="+mn-ea"/>
              </a:rPr>
              <a:t> </a:t>
            </a:r>
            <a:r>
              <a:rPr lang="es-E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sz="1600" dirty="0"/>
              <a:t> </a:t>
            </a:r>
          </a:p>
          <a:p>
            <a:r>
              <a:rPr lang="es-ES" sz="1600" dirty="0"/>
              <a:t>Genes BRCA**		 ✓ 	 </a:t>
            </a:r>
            <a:r>
              <a:rPr lang="es-E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endParaRPr lang="es-ES" sz="1600" dirty="0"/>
          </a:p>
          <a:p>
            <a:r>
              <a:rPr lang="es-ES" sz="1600" dirty="0"/>
              <a:t>PDL-1***			 </a:t>
            </a:r>
            <a:r>
              <a:rPr lang="es-ES" sz="1600" kern="1200" dirty="0">
                <a:solidFill>
                  <a:srgbClr val="7F7F7F"/>
                </a:solidFill>
                <a:latin typeface="+mn-ea"/>
              </a:rPr>
              <a:t>✕</a:t>
            </a:r>
            <a:r>
              <a:rPr lang="es-ES" sz="1600" dirty="0"/>
              <a:t> 	 ✓</a:t>
            </a:r>
          </a:p>
          <a:p>
            <a:r>
              <a:rPr lang="es-ES" sz="1600" dirty="0"/>
              <a:t>PI3KCA****		 </a:t>
            </a:r>
            <a:r>
              <a:rPr lang="es-E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sz="1600" dirty="0"/>
              <a:t> 	 ✓</a:t>
            </a:r>
          </a:p>
          <a:p>
            <a:r>
              <a:rPr lang="es-ES" sz="1600" dirty="0"/>
              <a:t>ESR1****			</a:t>
            </a:r>
            <a:r>
              <a:rPr lang="es-ES" sz="1600" dirty="0">
                <a:solidFill>
                  <a:srgbClr val="4D4D4D"/>
                </a:solidFill>
                <a:latin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	</a:t>
            </a:r>
            <a:r>
              <a:rPr lang="es-ES" sz="1600" dirty="0"/>
              <a:t> ✓</a:t>
            </a:r>
            <a:endParaRPr lang="en-US" sz="16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25" name="Rectangle 225"/>
          <p:cNvSpPr/>
          <p:nvPr/>
        </p:nvSpPr>
        <p:spPr>
          <a:xfrm>
            <a:off x="6725449" y="4433922"/>
            <a:ext cx="4853893" cy="27699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ES" sz="1800" dirty="0"/>
              <a:t>			Estadio	Estadio</a:t>
            </a:r>
          </a:p>
          <a:p>
            <a:r>
              <a:rPr lang="es-ES" sz="1800" dirty="0"/>
              <a:t>			precoz	avanzado</a:t>
            </a:r>
          </a:p>
          <a:p>
            <a:endParaRPr lang="es-ES" dirty="0"/>
          </a:p>
          <a:p>
            <a:r>
              <a:rPr lang="es-ES" dirty="0" err="1"/>
              <a:t>TILs</a:t>
            </a:r>
            <a:r>
              <a:rPr lang="es-ES" dirty="0"/>
              <a:t>			 ✓	</a:t>
            </a:r>
            <a:r>
              <a:rPr lang="es-ES" kern="1200" dirty="0">
                <a:solidFill>
                  <a:srgbClr val="595959"/>
                </a:solidFill>
                <a:latin typeface="+mn-ea"/>
              </a:rPr>
              <a:t>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</a:t>
            </a:r>
          </a:p>
          <a:p>
            <a:r>
              <a:rPr lang="es-ES" dirty="0"/>
              <a:t>HRD 			 ✓	 ✓</a:t>
            </a:r>
          </a:p>
          <a:p>
            <a:r>
              <a:rPr lang="es-ES" dirty="0"/>
              <a:t>Activación </a:t>
            </a:r>
            <a:r>
              <a:rPr lang="es-ES" dirty="0" err="1"/>
              <a:t>via</a:t>
            </a:r>
            <a:r>
              <a:rPr lang="es-ES" dirty="0"/>
              <a:t> AKT</a:t>
            </a:r>
            <a:r>
              <a:rPr lang="es-ES" dirty="0">
                <a:solidFill>
                  <a:srgbClr val="4D4D4D"/>
                </a:solidFill>
                <a:latin typeface="Times New Roman" panose="02020603050405020304" pitchFamily="18" charset="0"/>
              </a:rPr>
              <a:t>	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	</a:t>
            </a:r>
            <a:r>
              <a:rPr lang="es-ES" dirty="0"/>
              <a:t> ✓</a:t>
            </a:r>
          </a:p>
          <a:p>
            <a:r>
              <a:rPr lang="es-ES" dirty="0"/>
              <a:t>NGS * 		 	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	 ✓</a:t>
            </a:r>
          </a:p>
          <a:p>
            <a:r>
              <a:rPr lang="es-ES" dirty="0"/>
              <a:t>NTRK			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	 ✓</a:t>
            </a:r>
          </a:p>
          <a:p>
            <a:r>
              <a:rPr lang="es-ES" dirty="0"/>
              <a:t>MSI			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	 ✓</a:t>
            </a:r>
          </a:p>
          <a:p>
            <a:pPr marL="0"/>
            <a:endParaRPr lang="en-US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29" name="Rectangle 229"/>
          <p:cNvSpPr/>
          <p:nvPr/>
        </p:nvSpPr>
        <p:spPr>
          <a:xfrm>
            <a:off x="14779564" y="7144186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233" name="Rectangle 233"/>
          <p:cNvSpPr/>
          <p:nvPr/>
        </p:nvSpPr>
        <p:spPr>
          <a:xfrm>
            <a:off x="6451434" y="7585593"/>
            <a:ext cx="54794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**Aprobado en EEUU como diagnóstico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acompañante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fármacos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dirigidos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contra BRCA, ALK o PI3K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4" name="Rectangle 234"/>
          <p:cNvSpPr/>
          <p:nvPr/>
        </p:nvSpPr>
        <p:spPr>
          <a:xfrm>
            <a:off x="1512007" y="7577499"/>
            <a:ext cx="436705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cáncer de mama luminal precoz con bajo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riesgo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recaída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5" name="Rectangle 235"/>
          <p:cNvSpPr/>
          <p:nvPr/>
        </p:nvSpPr>
        <p:spPr>
          <a:xfrm>
            <a:off x="1512007" y="7945170"/>
            <a:ext cx="4630124" cy="373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**en cáncer de mama triple negativo o luminal de alto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riesgo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>
              <a:lnSpc>
                <a:spcPts val="1574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***en cáncer de mama avanzado triple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negativo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6" name="Rectangle 236"/>
          <p:cNvSpPr/>
          <p:nvPr/>
        </p:nvSpPr>
        <p:spPr>
          <a:xfrm>
            <a:off x="1508957" y="8339749"/>
            <a:ext cx="290464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****en cáncer de mama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avanzado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luminal</a:t>
            </a:r>
          </a:p>
        </p:txBody>
      </p:sp>
      <p:sp>
        <p:nvSpPr>
          <p:cNvPr id="50" name="Flecha izquierda 49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2112325-E311-4448-B235-F5E3850359C8}"/>
              </a:ext>
            </a:extLst>
          </p:cNvPr>
          <p:cNvSpPr/>
          <p:nvPr/>
        </p:nvSpPr>
        <p:spPr>
          <a:xfrm>
            <a:off x="0" y="220444"/>
            <a:ext cx="18287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rgbClr val="EC99D5"/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rgbClr val="EC99D5"/>
                </a:solidFill>
              </a:rPr>
              <a:t>Cáncer de Mama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325156" y="8598572"/>
            <a:ext cx="1241812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Rutinario</a:t>
            </a:r>
            <a:r>
              <a:rPr lang="es-ES" sz="16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600" b="1" dirty="0">
                <a:solidFill>
                  <a:srgbClr val="002060"/>
                </a:solidFill>
              </a:rPr>
              <a:t>Recomendada actualmente.- </a:t>
            </a:r>
            <a:r>
              <a:rPr lang="es-ES" sz="16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6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54" name="Rectangle 221"/>
          <p:cNvSpPr/>
          <p:nvPr/>
        </p:nvSpPr>
        <p:spPr>
          <a:xfrm>
            <a:off x="329206" y="9227343"/>
            <a:ext cx="124140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200" dirty="0"/>
              <a:t>Colomer R, González-Farré B, Ballesteros AI, </a:t>
            </a:r>
            <a:r>
              <a:rPr lang="es-ES" sz="1200" dirty="0" err="1"/>
              <a:t>Peg</a:t>
            </a:r>
            <a:r>
              <a:rPr lang="es-ES" sz="1200" dirty="0"/>
              <a:t> V, Bermejo B, Pérez-Mies B, de la Cruz S, Rojo F, Pernas S, Palacios J. </a:t>
            </a:r>
            <a:r>
              <a:rPr lang="es-ES" sz="1200" dirty="0" err="1"/>
              <a:t>Biomarkers</a:t>
            </a:r>
            <a:r>
              <a:rPr lang="es-ES" sz="1200" dirty="0"/>
              <a:t> in </a:t>
            </a:r>
            <a:r>
              <a:rPr lang="es-ES" sz="1200" dirty="0" err="1"/>
              <a:t>breast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2024: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updated</a:t>
            </a:r>
            <a:r>
              <a:rPr lang="es-ES" sz="1200" dirty="0"/>
              <a:t> </a:t>
            </a:r>
            <a:r>
              <a:rPr lang="es-ES" sz="1200" dirty="0" err="1"/>
              <a:t>consensus</a:t>
            </a:r>
            <a:r>
              <a:rPr lang="es-ES" sz="1200" dirty="0"/>
              <a:t> </a:t>
            </a:r>
            <a:r>
              <a:rPr lang="es-ES" sz="1200" dirty="0" err="1"/>
              <a:t>statement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Medical </a:t>
            </a:r>
            <a:r>
              <a:rPr lang="es-ES" sz="1200" dirty="0" err="1"/>
              <a:t>Oncology</a:t>
            </a:r>
            <a:r>
              <a:rPr lang="es-ES" sz="1200" dirty="0"/>
              <a:t> and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Pathology</a:t>
            </a:r>
            <a:r>
              <a:rPr lang="es-ES" sz="1200" dirty="0"/>
              <a:t>. Clin </a:t>
            </a:r>
            <a:r>
              <a:rPr lang="es-ES" sz="1200" dirty="0" err="1"/>
              <a:t>Transl</a:t>
            </a:r>
            <a:r>
              <a:rPr lang="es-ES" sz="1200" dirty="0"/>
              <a:t> Oncol. 2024 Dec;26(12):2935-2951. </a:t>
            </a:r>
            <a:r>
              <a:rPr lang="es-ES" sz="1200" dirty="0" err="1"/>
              <a:t>doi</a:t>
            </a:r>
            <a:r>
              <a:rPr lang="es-ES" sz="1200" dirty="0"/>
              <a:t>: 10.1007/s12094-024-03541-1</a:t>
            </a:r>
            <a:endParaRPr lang="en-US" sz="1200" b="0" i="0" spc="0" baseline="0" dirty="0">
              <a:solidFill>
                <a:srgbClr val="011F47"/>
              </a:solidFill>
              <a:latin typeface="AbhayaLibre-Regular"/>
              <a:hlinkClick r:id="rId1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57C388-1512-C7B2-FD1E-B00DF1BD2CDC}"/>
              </a:ext>
            </a:extLst>
          </p:cNvPr>
          <p:cNvSpPr txBox="1"/>
          <p:nvPr/>
        </p:nvSpPr>
        <p:spPr>
          <a:xfrm>
            <a:off x="13934982" y="4579906"/>
            <a:ext cx="25064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AR</a:t>
            </a:r>
            <a:endParaRPr lang="es-ES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es-E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TROP-2</a:t>
            </a:r>
          </a:p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CDK4/6</a:t>
            </a:r>
            <a:endParaRPr lang="es-ES" dirty="0">
              <a:effectLst/>
            </a:endParaRPr>
          </a:p>
          <a:p>
            <a:r>
              <a:rPr lang="es-ES" dirty="0"/>
              <a:t>FGFR1</a:t>
            </a:r>
          </a:p>
          <a:p>
            <a:r>
              <a:rPr lang="es-ES" dirty="0"/>
              <a:t>PTEN</a:t>
            </a:r>
          </a:p>
          <a:p>
            <a:r>
              <a:rPr lang="es-ES" dirty="0"/>
              <a:t>Biopsia liquida</a:t>
            </a:r>
          </a:p>
          <a:p>
            <a:r>
              <a:rPr lang="es-ES" dirty="0" err="1"/>
              <a:t>CTCs</a:t>
            </a:r>
            <a:endParaRPr lang="es-ES" dirty="0"/>
          </a:p>
          <a:p>
            <a:r>
              <a:rPr lang="es-ES" dirty="0"/>
              <a:t>TMB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reeform 237"/>
          <p:cNvSpPr/>
          <p:nvPr/>
        </p:nvSpPr>
        <p:spPr>
          <a:xfrm flipV="1">
            <a:off x="0" y="-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8" name="Freeform 238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239" name="Picture 2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69"/>
          </a:xfrm>
          <a:prstGeom prst="rect">
            <a:avLst/>
          </a:prstGeom>
          <a:noFill/>
        </p:spPr>
      </p:pic>
      <p:sp>
        <p:nvSpPr>
          <p:cNvPr id="240" name="Freeform 240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1" name="Freeform 241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242" name="Freeform 242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3" name="Freeform 243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4" name="Freeform 244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5" name="Freeform 245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6" name="Freeform 246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7" name="Freeform 247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48" name="Picture 2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249" name="Freeform 249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0" name="Freeform 250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1" name="Freeform 251"/>
          <p:cNvSpPr/>
          <p:nvPr/>
        </p:nvSpPr>
        <p:spPr>
          <a:xfrm flipV="1">
            <a:off x="3621860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2" name="Freeform 252"/>
          <p:cNvSpPr/>
          <p:nvPr/>
        </p:nvSpPr>
        <p:spPr>
          <a:xfrm flipV="1">
            <a:off x="3097948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3" name="Freeform 253"/>
          <p:cNvSpPr/>
          <p:nvPr/>
        </p:nvSpPr>
        <p:spPr>
          <a:xfrm flipV="1">
            <a:off x="3097948" y="2078740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4" name="Freeform 254"/>
          <p:cNvSpPr/>
          <p:nvPr/>
        </p:nvSpPr>
        <p:spPr>
          <a:xfrm flipV="1">
            <a:off x="9144074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5" name="Freeform 255"/>
          <p:cNvSpPr/>
          <p:nvPr/>
        </p:nvSpPr>
        <p:spPr>
          <a:xfrm flipV="1">
            <a:off x="8620162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6" name="Freeform 256"/>
          <p:cNvSpPr/>
          <p:nvPr/>
        </p:nvSpPr>
        <p:spPr>
          <a:xfrm flipV="1">
            <a:off x="8620162" y="2078740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7" name="Freeform 257"/>
          <p:cNvSpPr/>
          <p:nvPr/>
        </p:nvSpPr>
        <p:spPr>
          <a:xfrm flipV="1">
            <a:off x="14779759" y="2078740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8" name="Freeform 258"/>
          <p:cNvSpPr/>
          <p:nvPr/>
        </p:nvSpPr>
        <p:spPr>
          <a:xfrm flipV="1">
            <a:off x="14260696" y="2078740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9" name="Freeform 259"/>
          <p:cNvSpPr/>
          <p:nvPr/>
        </p:nvSpPr>
        <p:spPr>
          <a:xfrm flipV="1">
            <a:off x="14260696" y="2078740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62" name="Picture 26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263" name="Picture 26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264" name="Picture 26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265" name="Picture 26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807" y="559410"/>
            <a:ext cx="752474" cy="942975"/>
          </a:xfrm>
          <a:prstGeom prst="rect">
            <a:avLst/>
          </a:prstGeom>
          <a:noFill/>
        </p:spPr>
      </p:pic>
      <p:sp>
        <p:nvSpPr>
          <p:cNvPr id="272" name="Rectangle 272"/>
          <p:cNvSpPr/>
          <p:nvPr/>
        </p:nvSpPr>
        <p:spPr>
          <a:xfrm>
            <a:off x="1286080" y="4607073"/>
            <a:ext cx="4444943" cy="2097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 </a:t>
            </a:r>
          </a:p>
          <a:p>
            <a:pPr marL="0"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(MSI-H,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dMMR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)*</a:t>
            </a:r>
          </a:p>
          <a:p>
            <a:pPr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KRAS, NRAS</a:t>
            </a:r>
          </a:p>
          <a:p>
            <a:pPr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BRAF</a:t>
            </a:r>
          </a:p>
          <a:p>
            <a:pPr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DPD</a:t>
            </a:r>
          </a:p>
          <a:p>
            <a:pPr marL="817631">
              <a:lnSpc>
                <a:spcPts val="3463"/>
              </a:lnSpc>
            </a:pPr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74" name="Rectangle 274"/>
          <p:cNvSpPr/>
          <p:nvPr/>
        </p:nvSpPr>
        <p:spPr>
          <a:xfrm>
            <a:off x="8643666" y="4489301"/>
            <a:ext cx="969816" cy="11206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4071" algn="ctr"/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NTRK*</a:t>
            </a:r>
          </a:p>
          <a:p>
            <a:pPr marL="0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HER2**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14779564" y="7144184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13635073" y="4686734"/>
            <a:ext cx="2289088" cy="782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Inmunoscore 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Clasificación CMS</a:t>
            </a:r>
          </a:p>
        </p:txBody>
      </p:sp>
      <p:sp>
        <p:nvSpPr>
          <p:cNvPr id="277" name="Rectangle 277"/>
          <p:cNvSpPr/>
          <p:nvPr/>
        </p:nvSpPr>
        <p:spPr>
          <a:xfrm>
            <a:off x="14391718" y="5505884"/>
            <a:ext cx="776000" cy="1603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3017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MET</a:t>
            </a:r>
          </a:p>
          <a:p>
            <a:pPr marL="0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7739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FGFR</a:t>
            </a:r>
          </a:p>
          <a:p>
            <a:pPr marL="85129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PI3K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6724466" y="7503364"/>
            <a:ext cx="4095673" cy="569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en tumores con inestabilidad de miscrosatélites,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hipermetilación de mlh1 y RAS wild type (IHQ + FISH, NGS,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RT-PCR, NanoString)</a:t>
            </a:r>
          </a:p>
        </p:txBody>
      </p:sp>
      <p:sp>
        <p:nvSpPr>
          <p:cNvPr id="279" name="Rectangle 279"/>
          <p:cNvSpPr/>
          <p:nvPr/>
        </p:nvSpPr>
        <p:spPr>
          <a:xfrm>
            <a:off x="6724466" y="8074864"/>
            <a:ext cx="301204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**(IHQ o FISH o NGS) en RAS y BRAF WT</a:t>
            </a:r>
          </a:p>
        </p:txBody>
      </p:sp>
      <p:sp>
        <p:nvSpPr>
          <p:cNvPr id="280" name="Rectangle 280"/>
          <p:cNvSpPr/>
          <p:nvPr/>
        </p:nvSpPr>
        <p:spPr>
          <a:xfrm>
            <a:off x="1216958" y="7503256"/>
            <a:ext cx="4191853" cy="569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mediante IHQ (MLH1, PMS2, MSH2 and MSH6) o mediante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estudio genómico (BAT25 y BAT26, D2S123, D5S346 y</a:t>
            </a:r>
          </a:p>
          <a:p>
            <a:pPr marL="0">
              <a:lnSpc>
                <a:spcPts val="1499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 </a:t>
            </a:r>
          </a:p>
        </p:txBody>
      </p:sp>
      <p:sp>
        <p:nvSpPr>
          <p:cNvPr id="46" name="Flecha izquierda 45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A4559CB-12D4-5F4B-AACA-E982F56EFD7D}"/>
              </a:ext>
            </a:extLst>
          </p:cNvPr>
          <p:cNvSpPr/>
          <p:nvPr/>
        </p:nvSpPr>
        <p:spPr>
          <a:xfrm>
            <a:off x="0" y="220444"/>
            <a:ext cx="1828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rgbClr val="0070C0"/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rgbClr val="0070C0"/>
                </a:solidFill>
              </a:rPr>
              <a:t>Cáncer </a:t>
            </a:r>
            <a:r>
              <a:rPr lang="es-ES" sz="4400" dirty="0" err="1">
                <a:solidFill>
                  <a:srgbClr val="0070C0"/>
                </a:solidFill>
              </a:rPr>
              <a:t>Colorrectal</a:t>
            </a:r>
            <a:endParaRPr lang="es-ES" sz="4400" dirty="0">
              <a:solidFill>
                <a:srgbClr val="0070C0"/>
              </a:solidFill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235041" y="8310058"/>
            <a:ext cx="1256963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Rutinario</a:t>
            </a:r>
            <a:r>
              <a:rPr lang="es-ES" sz="16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600" b="1" dirty="0">
                <a:solidFill>
                  <a:srgbClr val="002060"/>
                </a:solidFill>
              </a:rPr>
              <a:t>Recomendada actualmente.- </a:t>
            </a:r>
            <a:r>
              <a:rPr lang="es-ES" sz="16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6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50" name="Rectangle 269"/>
          <p:cNvSpPr/>
          <p:nvPr/>
        </p:nvSpPr>
        <p:spPr>
          <a:xfrm>
            <a:off x="267813" y="8955390"/>
            <a:ext cx="1253685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02060"/>
                </a:solidFill>
                <a:latin typeface="AbhayaLibre-Regular"/>
              </a:rPr>
              <a:t>García</a:t>
            </a:r>
            <a:r>
              <a:rPr lang="en-US" sz="1200" dirty="0">
                <a:solidFill>
                  <a:srgbClr val="002060"/>
                </a:solidFill>
                <a:latin typeface="AbhayaLibre-Regular"/>
              </a:rPr>
              <a:t>-Alfonso P, García-Carbonero R, García-Foncillas J, et al. Update of the recommendations for the determination of biomarkers in colorectal carcinoma: National Consensus of the Spanish Society of Medical Oncology and the Spanish Society of Pathology. Clin Transl Oncol. 2020 Nov;22(11):1976-1991. doi: 10.1007/s12094-020-02357-z. </a:t>
            </a:r>
          </a:p>
          <a:p>
            <a:pPr marL="342900" indent="-342900">
              <a:buAutoNum type="arabicPeriod"/>
            </a:pPr>
            <a:r>
              <a:rPr lang="es-ES" sz="1200" dirty="0"/>
              <a:t>Di </a:t>
            </a:r>
            <a:r>
              <a:rPr lang="es-ES" sz="1200" dirty="0" err="1"/>
              <a:t>Nicolantonio</a:t>
            </a:r>
            <a:r>
              <a:rPr lang="es-ES" sz="1200" dirty="0"/>
              <a:t> F, </a:t>
            </a:r>
            <a:r>
              <a:rPr lang="es-ES" sz="1200" dirty="0" err="1"/>
              <a:t>Vitiello</a:t>
            </a:r>
            <a:r>
              <a:rPr lang="es-ES" sz="1200" dirty="0"/>
              <a:t> PP, </a:t>
            </a:r>
            <a:r>
              <a:rPr lang="es-ES" sz="1200" dirty="0" err="1"/>
              <a:t>Marsoni</a:t>
            </a:r>
            <a:r>
              <a:rPr lang="es-ES" sz="1200" dirty="0"/>
              <a:t> S, Siena S, Tabernero J, </a:t>
            </a:r>
            <a:r>
              <a:rPr lang="es-ES" sz="1200" dirty="0" err="1"/>
              <a:t>Trusolino</a:t>
            </a:r>
            <a:r>
              <a:rPr lang="es-ES" sz="1200" dirty="0"/>
              <a:t> L, </a:t>
            </a:r>
            <a:r>
              <a:rPr lang="es-ES" sz="1200" dirty="0" err="1"/>
              <a:t>Bernards</a:t>
            </a:r>
            <a:r>
              <a:rPr lang="es-ES" sz="1200" dirty="0"/>
              <a:t> R, </a:t>
            </a:r>
            <a:r>
              <a:rPr lang="es-ES" sz="1200" dirty="0" err="1"/>
              <a:t>Bardelli</a:t>
            </a:r>
            <a:r>
              <a:rPr lang="es-ES" sz="1200" dirty="0"/>
              <a:t> A. </a:t>
            </a:r>
            <a:r>
              <a:rPr lang="es-ES" sz="1200" dirty="0" err="1"/>
              <a:t>Precision</a:t>
            </a:r>
            <a:r>
              <a:rPr lang="es-ES" sz="1200" dirty="0"/>
              <a:t> </a:t>
            </a:r>
            <a:r>
              <a:rPr lang="es-ES" sz="1200" dirty="0" err="1"/>
              <a:t>oncology</a:t>
            </a:r>
            <a:r>
              <a:rPr lang="es-ES" sz="1200" dirty="0"/>
              <a:t> in </a:t>
            </a:r>
            <a:r>
              <a:rPr lang="es-ES" sz="1200" dirty="0" err="1"/>
              <a:t>metastatic</a:t>
            </a:r>
            <a:r>
              <a:rPr lang="es-ES" sz="1200" dirty="0"/>
              <a:t> </a:t>
            </a:r>
            <a:r>
              <a:rPr lang="es-ES" sz="1200" dirty="0" err="1"/>
              <a:t>colorectal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- </a:t>
            </a:r>
            <a:r>
              <a:rPr lang="es-ES" sz="1200" dirty="0" err="1"/>
              <a:t>from</a:t>
            </a:r>
            <a:r>
              <a:rPr lang="es-ES" sz="1200" dirty="0"/>
              <a:t> </a:t>
            </a:r>
            <a:r>
              <a:rPr lang="es-ES" sz="1200" dirty="0" err="1"/>
              <a:t>biology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medicine. </a:t>
            </a:r>
            <a:r>
              <a:rPr lang="es-ES" sz="1200" dirty="0" err="1"/>
              <a:t>Nat</a:t>
            </a:r>
            <a:r>
              <a:rPr lang="es-ES" sz="1200" dirty="0"/>
              <a:t> </a:t>
            </a:r>
            <a:r>
              <a:rPr lang="es-ES" sz="1200" dirty="0" err="1"/>
              <a:t>Rev</a:t>
            </a:r>
            <a:r>
              <a:rPr lang="es-ES" sz="1200" dirty="0"/>
              <a:t> Clin Oncol. 2021 Aug;18(8):506-525. </a:t>
            </a:r>
            <a:r>
              <a:rPr lang="es-ES" sz="1200" dirty="0" err="1"/>
              <a:t>doi</a:t>
            </a:r>
            <a:r>
              <a:rPr lang="es-ES" sz="1200" dirty="0"/>
              <a:t>: 10.1038/s41571-021-00495-z </a:t>
            </a:r>
          </a:p>
          <a:p>
            <a:pPr marL="342900" indent="-342900">
              <a:buAutoNum type="arabicPeriod"/>
            </a:pPr>
            <a:r>
              <a:rPr lang="es-ES" sz="1200" dirty="0"/>
              <a:t>Ros J, </a:t>
            </a:r>
            <a:r>
              <a:rPr lang="es-ES" sz="1200" dirty="0" err="1"/>
              <a:t>Vaghi</a:t>
            </a:r>
            <a:r>
              <a:rPr lang="es-ES" sz="1200" dirty="0"/>
              <a:t> C, Baraibar I, </a:t>
            </a:r>
            <a:r>
              <a:rPr lang="es-ES" sz="1200" dirty="0" err="1"/>
              <a:t>Saoudi</a:t>
            </a:r>
            <a:r>
              <a:rPr lang="es-ES" sz="1200" dirty="0"/>
              <a:t> González N, Rodríguez-Castells M, García A, Alcaraz A, Salva F, Tabernero J, </a:t>
            </a:r>
            <a:r>
              <a:rPr lang="es-ES" sz="1200" dirty="0" err="1"/>
              <a:t>Elez</a:t>
            </a:r>
            <a:r>
              <a:rPr lang="es-ES" sz="1200" dirty="0"/>
              <a:t> E. Targeting </a:t>
            </a:r>
            <a:r>
              <a:rPr lang="es-ES" sz="1200" i="1" dirty="0"/>
              <a:t>KRAS</a:t>
            </a:r>
            <a:r>
              <a:rPr lang="es-ES" sz="1200" dirty="0"/>
              <a:t>G12C </a:t>
            </a:r>
            <a:r>
              <a:rPr lang="es-ES" sz="1200" dirty="0" err="1"/>
              <a:t>Mutation</a:t>
            </a:r>
            <a:r>
              <a:rPr lang="es-ES" sz="1200" dirty="0"/>
              <a:t> in </a:t>
            </a:r>
            <a:r>
              <a:rPr lang="es-ES" sz="1200" dirty="0" err="1"/>
              <a:t>Colorectal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, A </a:t>
            </a:r>
            <a:r>
              <a:rPr lang="es-ES" sz="1200" dirty="0" err="1"/>
              <a:t>Review</a:t>
            </a:r>
            <a:r>
              <a:rPr lang="es-ES" sz="1200" dirty="0"/>
              <a:t>: New </a:t>
            </a:r>
            <a:r>
              <a:rPr lang="es-ES" sz="1200" dirty="0" err="1"/>
              <a:t>Arrows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Quiver</a:t>
            </a:r>
            <a:r>
              <a:rPr lang="es-ES" sz="1200" dirty="0"/>
              <a:t>. </a:t>
            </a:r>
            <a:r>
              <a:rPr lang="es-ES" sz="1200" dirty="0" err="1"/>
              <a:t>Int</a:t>
            </a:r>
            <a:r>
              <a:rPr lang="es-ES" sz="1200" dirty="0"/>
              <a:t> J Mol </a:t>
            </a:r>
            <a:r>
              <a:rPr lang="es-ES" sz="1200" dirty="0" err="1"/>
              <a:t>Sci</a:t>
            </a:r>
            <a:r>
              <a:rPr lang="es-ES" sz="1200" dirty="0"/>
              <a:t>. 2024 Mar 14;25(6):3304. </a:t>
            </a:r>
            <a:r>
              <a:rPr lang="es-ES" sz="1200" dirty="0" err="1"/>
              <a:t>doi</a:t>
            </a:r>
            <a:r>
              <a:rPr lang="es-ES" sz="1200" dirty="0"/>
              <a:t>: 10.3390/ijms25063304. PMID: 38542278; PMCID: PMC10970443.</a:t>
            </a:r>
            <a:endParaRPr lang="en-US" sz="1200" dirty="0">
              <a:solidFill>
                <a:srgbClr val="002060"/>
              </a:solidFill>
              <a:latin typeface="AbhayaLibre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reeform 28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2" name="Freeform 282"/>
          <p:cNvSpPr/>
          <p:nvPr/>
        </p:nvSpPr>
        <p:spPr>
          <a:xfrm flipV="1">
            <a:off x="1152797" y="-91325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pic>
        <p:nvPicPr>
          <p:cNvPr id="283" name="Picture 28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5"/>
          </a:xfrm>
          <a:prstGeom prst="rect">
            <a:avLst/>
          </a:prstGeom>
          <a:noFill/>
        </p:spPr>
      </p:pic>
      <p:sp>
        <p:nvSpPr>
          <p:cNvPr id="284" name="Freeform 284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5" name="Freeform 28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6" name="Freeform 286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7" name="Freeform 287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8" name="Freeform 288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9" name="Freeform 289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0" name="Freeform 290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1" name="Freeform 291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292" name="Picture 2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7"/>
            <a:ext cx="5366132" cy="4052733"/>
          </a:xfrm>
          <a:prstGeom prst="rect">
            <a:avLst/>
          </a:prstGeom>
          <a:noFill/>
        </p:spPr>
      </p:pic>
      <p:sp>
        <p:nvSpPr>
          <p:cNvPr id="293" name="Freeform 293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4" name="Freeform 29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5" name="Freeform 295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6" name="Freeform 296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7" name="Freeform 297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8" name="Freeform 298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9" name="Freeform 299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0" name="Freeform 300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1" name="Freeform 301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2" name="Freeform 302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3" name="Freeform 303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06" name="Picture 3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05854" y="559413"/>
            <a:ext cx="657224" cy="942975"/>
          </a:xfrm>
          <a:prstGeom prst="rect">
            <a:avLst/>
          </a:prstGeom>
          <a:noFill/>
        </p:spPr>
      </p:pic>
      <p:pic>
        <p:nvPicPr>
          <p:cNvPr id="307" name="Picture 30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308" name="Picture 30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309" name="Picture 30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sp>
        <p:nvSpPr>
          <p:cNvPr id="315" name="Rectangle 315"/>
          <p:cNvSpPr/>
          <p:nvPr/>
        </p:nvSpPr>
        <p:spPr>
          <a:xfrm>
            <a:off x="1551780" y="4655704"/>
            <a:ext cx="4287505" cy="182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00" dirty="0" err="1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40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400" dirty="0" err="1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400" dirty="0">
                <a:solidFill>
                  <a:srgbClr val="011F47"/>
                </a:solidFill>
                <a:latin typeface="Arimo-Regular"/>
              </a:rPr>
              <a:t> </a:t>
            </a:r>
          </a:p>
          <a:p>
            <a:pPr marL="0" algn="ctr"/>
            <a:r>
              <a:rPr lang="en-US" sz="2400" dirty="0">
                <a:solidFill>
                  <a:srgbClr val="011F47"/>
                </a:solidFill>
                <a:latin typeface="Arimo-Regular"/>
              </a:rPr>
              <a:t>(MSI-H, </a:t>
            </a:r>
            <a:r>
              <a:rPr lang="en-US" sz="2400" dirty="0" err="1">
                <a:solidFill>
                  <a:srgbClr val="011F47"/>
                </a:solidFill>
                <a:latin typeface="Arimo-Regular"/>
              </a:rPr>
              <a:t>dMMR</a:t>
            </a:r>
            <a:r>
              <a:rPr lang="en-US" sz="2400" dirty="0">
                <a:solidFill>
                  <a:srgbClr val="011F47"/>
                </a:solidFill>
                <a:latin typeface="Arimo-Regular"/>
              </a:rPr>
              <a:t>)</a:t>
            </a: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marL="0" algn="ctr">
              <a:tabLst>
                <a:tab pos="3996824" algn="l"/>
              </a:tabLst>
            </a:pP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HER2</a:t>
            </a:r>
          </a:p>
          <a:p>
            <a:pPr marL="0" algn="ctr">
              <a:tabLst>
                <a:tab pos="3996824" algn="l"/>
              </a:tabLst>
            </a:pPr>
            <a:r>
              <a:rPr lang="en-US" sz="2362" dirty="0">
                <a:solidFill>
                  <a:srgbClr val="011F47"/>
                </a:solidFill>
                <a:latin typeface="Arimo-Regular"/>
              </a:rPr>
              <a:t>Claudina 18.2</a:t>
            </a:r>
          </a:p>
          <a:p>
            <a:pPr marL="0" algn="ctr">
              <a:tabLst>
                <a:tab pos="3996824" algn="l"/>
              </a:tabLst>
            </a:pPr>
            <a:r>
              <a:rPr lang="en-US" sz="2362" dirty="0">
                <a:solidFill>
                  <a:srgbClr val="011F47"/>
                </a:solidFill>
                <a:latin typeface="Arimo-Regular"/>
              </a:rPr>
              <a:t>PDL-1</a:t>
            </a:r>
          </a:p>
        </p:txBody>
      </p:sp>
      <p:sp>
        <p:nvSpPr>
          <p:cNvPr id="316" name="Rectangle 316"/>
          <p:cNvSpPr/>
          <p:nvPr/>
        </p:nvSpPr>
        <p:spPr>
          <a:xfrm>
            <a:off x="9143878" y="5745539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318" name="Rectangle 318"/>
          <p:cNvSpPr/>
          <p:nvPr/>
        </p:nvSpPr>
        <p:spPr>
          <a:xfrm>
            <a:off x="14500213" y="5915462"/>
            <a:ext cx="558985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EBV</a:t>
            </a:r>
          </a:p>
        </p:txBody>
      </p:sp>
      <p:sp>
        <p:nvSpPr>
          <p:cNvPr id="319" name="Rectangle 319"/>
          <p:cNvSpPr/>
          <p:nvPr/>
        </p:nvSpPr>
        <p:spPr>
          <a:xfrm>
            <a:off x="14298551" y="4686737"/>
            <a:ext cx="962325" cy="1193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VEGFR</a:t>
            </a:r>
          </a:p>
          <a:p>
            <a:pPr marL="93166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186183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MET</a:t>
            </a:r>
          </a:p>
        </p:txBody>
      </p:sp>
      <p:sp>
        <p:nvSpPr>
          <p:cNvPr id="320" name="Rectangle 320"/>
          <p:cNvSpPr/>
          <p:nvPr/>
        </p:nvSpPr>
        <p:spPr>
          <a:xfrm>
            <a:off x="1043826" y="7519583"/>
            <a:ext cx="5194444" cy="636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* mediante IHQ (MLH1, PMS2, MSH2 and MSH6) o mediante</a:t>
            </a:r>
          </a:p>
          <a:p>
            <a:pPr marL="0">
              <a:lnSpc>
                <a:spcPts val="1500"/>
              </a:lnSpc>
            </a:pPr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estudio genómico (BAT25 y BAT26, D2S123, D5S346 y</a:t>
            </a:r>
          </a:p>
          <a:p>
            <a:pPr marL="0">
              <a:lnSpc>
                <a:spcPts val="1500"/>
              </a:lnSpc>
            </a:pPr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2" name="Flecha izquierda 41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A08A64FE-4CD0-E843-9EBB-384202480E4F}"/>
              </a:ext>
            </a:extLst>
          </p:cNvPr>
          <p:cNvSpPr/>
          <p:nvPr/>
        </p:nvSpPr>
        <p:spPr>
          <a:xfrm>
            <a:off x="-2" y="220444"/>
            <a:ext cx="18287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rgbClr val="7E8BE9"/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rgbClr val="7E8BE9"/>
                </a:solidFill>
              </a:rPr>
              <a:t>Cáncer </a:t>
            </a:r>
            <a:r>
              <a:rPr lang="es-ES" sz="4400" dirty="0" err="1">
                <a:solidFill>
                  <a:srgbClr val="7E8BE9"/>
                </a:solidFill>
              </a:rPr>
              <a:t>Gástroesofágico</a:t>
            </a:r>
            <a:endParaRPr lang="es-ES" sz="4400" dirty="0">
              <a:solidFill>
                <a:srgbClr val="7E8BE9"/>
              </a:solidFill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312490" y="8520934"/>
            <a:ext cx="1244625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Rutinario</a:t>
            </a:r>
            <a:r>
              <a:rPr lang="es-ES" sz="16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600" b="1" dirty="0">
                <a:solidFill>
                  <a:srgbClr val="002060"/>
                </a:solidFill>
              </a:rPr>
              <a:t>Recomendada actualmente.- </a:t>
            </a:r>
            <a:r>
              <a:rPr lang="es-ES" sz="16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6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6" name="Rectangle 313"/>
          <p:cNvSpPr/>
          <p:nvPr/>
        </p:nvSpPr>
        <p:spPr>
          <a:xfrm>
            <a:off x="355261" y="9161746"/>
            <a:ext cx="1195543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200" dirty="0"/>
              <a:t>Alsina Maqueda M, </a:t>
            </a:r>
            <a:r>
              <a:rPr lang="es-ES" sz="1200" dirty="0" err="1"/>
              <a:t>Teijo</a:t>
            </a:r>
            <a:r>
              <a:rPr lang="es-ES" sz="1200" dirty="0"/>
              <a:t> </a:t>
            </a:r>
            <a:r>
              <a:rPr lang="es-ES" sz="1200" dirty="0" err="1"/>
              <a:t>Quintáns</a:t>
            </a:r>
            <a:r>
              <a:rPr lang="es-ES" sz="1200" dirty="0"/>
              <a:t> A, Cuatrecasas M, Fernández Aceñero MJ, Fernández Montes A, Gómez Martín C, Jiménez Fonseca P, Martínez </a:t>
            </a:r>
            <a:r>
              <a:rPr lang="es-ES" sz="1200" dirty="0" err="1"/>
              <a:t>Ciarpaglini</a:t>
            </a:r>
            <a:r>
              <a:rPr lang="es-ES" sz="1200" dirty="0"/>
              <a:t> C, Rivera Herrero F, Iglesias Coma M. </a:t>
            </a:r>
            <a:r>
              <a:rPr lang="es-ES" sz="1200" dirty="0" err="1"/>
              <a:t>Biomarkers</a:t>
            </a:r>
            <a:r>
              <a:rPr lang="es-ES" sz="1200" dirty="0"/>
              <a:t> in </a:t>
            </a:r>
            <a:r>
              <a:rPr lang="es-ES" sz="1200" dirty="0" err="1"/>
              <a:t>gastroesophageal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2025: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updated</a:t>
            </a:r>
            <a:r>
              <a:rPr lang="es-ES" sz="1200" dirty="0"/>
              <a:t> </a:t>
            </a:r>
            <a:r>
              <a:rPr lang="es-ES" sz="1200" dirty="0" err="1"/>
              <a:t>consensus</a:t>
            </a:r>
            <a:r>
              <a:rPr lang="es-ES" sz="1200" dirty="0"/>
              <a:t> </a:t>
            </a:r>
            <a:r>
              <a:rPr lang="es-ES" sz="1200" dirty="0" err="1"/>
              <a:t>statement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Medical </a:t>
            </a:r>
            <a:r>
              <a:rPr lang="es-ES" sz="1200" dirty="0" err="1"/>
              <a:t>Oncology</a:t>
            </a:r>
            <a:r>
              <a:rPr lang="es-ES" sz="1200" dirty="0"/>
              <a:t> (SEOM) and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Pathology</a:t>
            </a:r>
            <a:r>
              <a:rPr lang="es-ES" sz="1200" dirty="0"/>
              <a:t> (SEAP). Clin </a:t>
            </a:r>
            <a:r>
              <a:rPr lang="es-ES" sz="1200" dirty="0" err="1"/>
              <a:t>Transl</a:t>
            </a:r>
            <a:r>
              <a:rPr lang="es-ES" sz="1200" dirty="0"/>
              <a:t> Oncol. 2025 Mar 12. </a:t>
            </a:r>
            <a:r>
              <a:rPr lang="es-ES" sz="1200" dirty="0" err="1"/>
              <a:t>doi</a:t>
            </a:r>
            <a:r>
              <a:rPr lang="es-ES" sz="1200" dirty="0"/>
              <a:t>: 10.1007/s12094-025-03865-6.</a:t>
            </a:r>
          </a:p>
          <a:p>
            <a:pPr marL="342900" indent="-342900">
              <a:buAutoNum type="arabicPeriod"/>
            </a:pPr>
            <a:r>
              <a:rPr lang="es-ES" sz="1200" dirty="0" err="1"/>
              <a:t>Shitara</a:t>
            </a:r>
            <a:r>
              <a:rPr lang="es-ES" sz="1200" dirty="0"/>
              <a:t> K, Fleitas T, Kawakami H, et al. Pan-</a:t>
            </a:r>
            <a:r>
              <a:rPr lang="es-ES" sz="1200" dirty="0" err="1"/>
              <a:t>Asian</a:t>
            </a:r>
            <a:r>
              <a:rPr lang="es-ES" sz="1200" dirty="0"/>
              <a:t> </a:t>
            </a:r>
            <a:r>
              <a:rPr lang="es-ES" sz="1200" dirty="0" err="1"/>
              <a:t>adapted</a:t>
            </a:r>
            <a:r>
              <a:rPr lang="es-ES" sz="1200" dirty="0"/>
              <a:t> ESMO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Practice</a:t>
            </a:r>
            <a:r>
              <a:rPr lang="es-ES" sz="1200" dirty="0"/>
              <a:t>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diagnosis, </a:t>
            </a:r>
            <a:r>
              <a:rPr lang="es-ES" sz="1200" dirty="0" err="1"/>
              <a:t>treatment</a:t>
            </a:r>
            <a:r>
              <a:rPr lang="es-ES" sz="1200" dirty="0"/>
              <a:t> and </a:t>
            </a:r>
            <a:r>
              <a:rPr lang="es-ES" sz="1200" dirty="0" err="1"/>
              <a:t>follow</a:t>
            </a:r>
            <a:r>
              <a:rPr lang="es-ES" sz="1200" dirty="0"/>
              <a:t>-up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patients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gastric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. </a:t>
            </a:r>
            <a:r>
              <a:rPr lang="es-ES" sz="1200" i="1" dirty="0"/>
              <a:t>ESMO Open</a:t>
            </a:r>
            <a:r>
              <a:rPr lang="es-ES" sz="1200" dirty="0"/>
              <a:t>. 2024;9(2):102226. doi:10.1016/j.esmoop.2023.102226 </a:t>
            </a:r>
            <a:endParaRPr lang="en-US" sz="12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B31AAF-8D6A-263B-9FF7-A005E98977EF}"/>
              </a:ext>
            </a:extLst>
          </p:cNvPr>
          <p:cNvSpPr txBox="1"/>
          <p:nvPr/>
        </p:nvSpPr>
        <p:spPr>
          <a:xfrm>
            <a:off x="8884340" y="5075786"/>
            <a:ext cx="190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Freeform 446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448" name="Picture 44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49" name="Freeform 449"/>
          <p:cNvSpPr/>
          <p:nvPr/>
        </p:nvSpPr>
        <p:spPr>
          <a:xfrm flipV="1">
            <a:off x="11527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0" name="Freeform 450"/>
          <p:cNvSpPr/>
          <p:nvPr/>
        </p:nvSpPr>
        <p:spPr>
          <a:xfrm flipV="1">
            <a:off x="100530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1" name="Freeform 451"/>
          <p:cNvSpPr/>
          <p:nvPr/>
        </p:nvSpPr>
        <p:spPr>
          <a:xfrm flipV="1">
            <a:off x="8931711" y="199559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2" name="Freeform 452"/>
          <p:cNvSpPr/>
          <p:nvPr/>
        </p:nvSpPr>
        <p:spPr>
          <a:xfrm flipV="1">
            <a:off x="8931711" y="240517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3" name="Freeform 453"/>
          <p:cNvSpPr/>
          <p:nvPr/>
        </p:nvSpPr>
        <p:spPr>
          <a:xfrm flipV="1">
            <a:off x="8931711" y="281474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4" name="Freeform 454"/>
          <p:cNvSpPr/>
          <p:nvPr/>
        </p:nvSpPr>
        <p:spPr>
          <a:xfrm flipV="1">
            <a:off x="8931711" y="322432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5" name="Freeform 455"/>
          <p:cNvSpPr/>
          <p:nvPr/>
        </p:nvSpPr>
        <p:spPr>
          <a:xfrm flipV="1">
            <a:off x="668373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6" name="Freeform 456"/>
          <p:cNvSpPr/>
          <p:nvPr/>
        </p:nvSpPr>
        <p:spPr>
          <a:xfrm flipV="1">
            <a:off x="653624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457" name="Picture 45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9"/>
            <a:ext cx="5366132" cy="4052730"/>
          </a:xfrm>
          <a:prstGeom prst="rect">
            <a:avLst/>
          </a:prstGeom>
          <a:noFill/>
        </p:spPr>
      </p:pic>
      <p:sp>
        <p:nvSpPr>
          <p:cNvPr id="458" name="Freeform 458"/>
          <p:cNvSpPr/>
          <p:nvPr/>
        </p:nvSpPr>
        <p:spPr>
          <a:xfrm flipV="1">
            <a:off x="123106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9" name="Freeform 459"/>
          <p:cNvSpPr/>
          <p:nvPr/>
        </p:nvSpPr>
        <p:spPr>
          <a:xfrm flipV="1">
            <a:off x="12163201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0" name="Freeform 460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1" name="Freeform 461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2" name="Freeform 462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3" name="Freeform 463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4" name="Freeform 464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5" name="Freeform 465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E894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6" name="Freeform 466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7" name="Freeform 467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8" name="Freeform 468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70" name="Picture 47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471" name="Picture 47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472" name="Picture 47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474" name="Picture 47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05132" y="559416"/>
            <a:ext cx="657224" cy="942975"/>
          </a:xfrm>
          <a:prstGeom prst="rect">
            <a:avLst/>
          </a:prstGeom>
          <a:noFill/>
        </p:spPr>
      </p:pic>
      <p:sp>
        <p:nvSpPr>
          <p:cNvPr id="481" name="Rectangle 481"/>
          <p:cNvSpPr/>
          <p:nvPr/>
        </p:nvSpPr>
        <p:spPr>
          <a:xfrm>
            <a:off x="3621690" y="6199721"/>
            <a:ext cx="83348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2" name="Rectangle 482"/>
          <p:cNvSpPr/>
          <p:nvPr/>
        </p:nvSpPr>
        <p:spPr>
          <a:xfrm>
            <a:off x="1712509" y="4895368"/>
            <a:ext cx="3901710" cy="14290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BRCA1-2 germinal</a:t>
            </a:r>
          </a:p>
          <a:p>
            <a:pPr algn="ctr"/>
            <a:r>
              <a:rPr lang="en-US" sz="2362" dirty="0">
                <a:solidFill>
                  <a:srgbClr val="011F47"/>
                </a:solidFill>
                <a:latin typeface="Arimo-Regular"/>
              </a:rPr>
              <a:t>NTRK</a:t>
            </a:r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3" name="Rectangle 483"/>
          <p:cNvSpPr/>
          <p:nvPr/>
        </p:nvSpPr>
        <p:spPr>
          <a:xfrm>
            <a:off x="3621690" y="5320080"/>
            <a:ext cx="83348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5" name="Rectangle 485"/>
          <p:cNvSpPr/>
          <p:nvPr/>
        </p:nvSpPr>
        <p:spPr>
          <a:xfrm>
            <a:off x="9143878" y="5335964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6" name="Rectangle 486"/>
          <p:cNvSpPr/>
          <p:nvPr/>
        </p:nvSpPr>
        <p:spPr>
          <a:xfrm>
            <a:off x="8763771" y="4926389"/>
            <a:ext cx="8288808" cy="3416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6237" algn="l"/>
              </a:tabLst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K-RAS	</a:t>
            </a:r>
            <a:r>
              <a:rPr lang="en-US" sz="3331" b="0" i="0" spc="0" baseline="15242" dirty="0">
                <a:solidFill>
                  <a:srgbClr val="011F47"/>
                </a:solidFill>
                <a:latin typeface="Arimo-Regular"/>
              </a:rPr>
              <a:t>ATM, PALB2, p53, KRAS, CDKN2,</a:t>
            </a:r>
          </a:p>
        </p:txBody>
      </p:sp>
      <p:sp>
        <p:nvSpPr>
          <p:cNvPr id="487" name="Rectangle 487"/>
          <p:cNvSpPr/>
          <p:nvPr/>
        </p:nvSpPr>
        <p:spPr>
          <a:xfrm>
            <a:off x="14779773" y="6112531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8" name="Rectangle 488"/>
          <p:cNvSpPr/>
          <p:nvPr/>
        </p:nvSpPr>
        <p:spPr>
          <a:xfrm>
            <a:off x="12618045" y="5293381"/>
            <a:ext cx="4323157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SMAD4, MLL3, TGFBR2, ARID1A,</a:t>
            </a:r>
          </a:p>
          <a:p>
            <a:pPr marL="147786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ALK, BRAF, HER2, ROS, RRG1</a:t>
            </a:r>
          </a:p>
        </p:txBody>
      </p:sp>
      <p:sp>
        <p:nvSpPr>
          <p:cNvPr id="489" name="Rectangle 489"/>
          <p:cNvSpPr/>
          <p:nvPr/>
        </p:nvSpPr>
        <p:spPr>
          <a:xfrm>
            <a:off x="1180502" y="7525630"/>
            <a:ext cx="4191853" cy="569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mediante IHQ (MLH1, PMS2, MSH2 and MSH6) o mediante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estudio genómico (BAT25 y BAT26, D2S123, D5S346 y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6" name="Flecha izquierda 45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A3F4E21E-89B4-944E-9296-A7C0A74CDDBF}"/>
              </a:ext>
            </a:extLst>
          </p:cNvPr>
          <p:cNvSpPr/>
          <p:nvPr/>
        </p:nvSpPr>
        <p:spPr>
          <a:xfrm>
            <a:off x="0" y="220444"/>
            <a:ext cx="1828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rgbClr val="7030A0"/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rgbClr val="7030A0"/>
                </a:solidFill>
              </a:rPr>
              <a:t>Cáncer de Páncreas</a:t>
            </a: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385311" y="8391701"/>
            <a:ext cx="117114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</a:rPr>
              <a:t>Rutinario</a:t>
            </a:r>
            <a:r>
              <a:rPr lang="es-ES" sz="14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Recomendada actualmente.- </a:t>
            </a:r>
            <a:r>
              <a:rPr lang="es-ES" sz="14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4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8" name="Rectangle 478"/>
          <p:cNvSpPr/>
          <p:nvPr/>
        </p:nvSpPr>
        <p:spPr>
          <a:xfrm>
            <a:off x="385311" y="9041829"/>
            <a:ext cx="1223273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Curtin NJ, Drew Y, Sharm</a:t>
            </a:r>
            <a:r>
              <a:rPr lang="es-ES" sz="1200" dirty="0"/>
              <a:t>Conroy T, Pfeiffer P, </a:t>
            </a:r>
            <a:r>
              <a:rPr lang="es-ES" sz="1200" dirty="0" err="1"/>
              <a:t>Vilgrain</a:t>
            </a:r>
            <a:r>
              <a:rPr lang="es-ES" sz="1200" dirty="0"/>
              <a:t> V, et al. </a:t>
            </a:r>
            <a:r>
              <a:rPr lang="es-ES" sz="1200" dirty="0" err="1"/>
              <a:t>Pancreatic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: ESMO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Practice</a:t>
            </a:r>
            <a:r>
              <a:rPr lang="es-ES" sz="1200" dirty="0"/>
              <a:t> </a:t>
            </a:r>
            <a:r>
              <a:rPr lang="es-ES" sz="1200" dirty="0" err="1"/>
              <a:t>Guideline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diagnosis, </a:t>
            </a:r>
            <a:r>
              <a:rPr lang="es-ES" sz="1200" dirty="0" err="1"/>
              <a:t>treatment</a:t>
            </a:r>
            <a:r>
              <a:rPr lang="es-ES" sz="1200" dirty="0"/>
              <a:t> and </a:t>
            </a:r>
            <a:r>
              <a:rPr lang="es-ES" sz="1200" dirty="0" err="1"/>
              <a:t>follow</a:t>
            </a:r>
            <a:r>
              <a:rPr lang="es-ES" sz="1200" dirty="0"/>
              <a:t>-up. </a:t>
            </a:r>
            <a:r>
              <a:rPr lang="es-ES" sz="1200" i="1" dirty="0"/>
              <a:t>Ann Oncol</a:t>
            </a:r>
            <a:r>
              <a:rPr lang="es-ES" sz="1200" dirty="0"/>
              <a:t>. 2023;34(11):987-1002. doi:10.1016/j.annonc.2023.08.009</a:t>
            </a:r>
            <a:endParaRPr lang="en-US" sz="1200" dirty="0">
              <a:solidFill>
                <a:srgbClr val="011F47"/>
              </a:solidFill>
              <a:latin typeface="AbhayaLibre-Regular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a-Saha S. Why BRCA mutations are not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tumour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-agnostic biomarkers for PARP inhibitor therapy. Nat Rev Clin Oncol. 2019 Dec;16(12):725-726.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10.1038/s41571-019-0285-2.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Golan T, Hammel P, Reni M, Van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Cutsem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E,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Macarulla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T, et al. Maintenance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Olaparib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for Germline BRCA-Mutated Metastatic Pancreatic Cancer. 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Engl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J Med. 2019 Jul 25;381(4):317-327.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10.1056/NEJMoa1903387.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Freeform 490"/>
          <p:cNvSpPr/>
          <p:nvPr/>
        </p:nvSpPr>
        <p:spPr>
          <a:xfrm flipV="1">
            <a:off x="0" y="0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1" name="Freeform 491"/>
          <p:cNvSpPr/>
          <p:nvPr/>
        </p:nvSpPr>
        <p:spPr>
          <a:xfrm flipV="1">
            <a:off x="0" y="14997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92" name="Picture 4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93" name="Freeform 493"/>
          <p:cNvSpPr/>
          <p:nvPr/>
        </p:nvSpPr>
        <p:spPr>
          <a:xfrm flipV="1">
            <a:off x="11527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4" name="Freeform 494"/>
          <p:cNvSpPr/>
          <p:nvPr/>
        </p:nvSpPr>
        <p:spPr>
          <a:xfrm flipV="1">
            <a:off x="100530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5" name="Freeform 495"/>
          <p:cNvSpPr/>
          <p:nvPr/>
        </p:nvSpPr>
        <p:spPr>
          <a:xfrm flipV="1">
            <a:off x="8931711" y="199559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6" name="Freeform 496"/>
          <p:cNvSpPr/>
          <p:nvPr/>
        </p:nvSpPr>
        <p:spPr>
          <a:xfrm flipV="1">
            <a:off x="8931711" y="240517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7" name="Freeform 497"/>
          <p:cNvSpPr/>
          <p:nvPr/>
        </p:nvSpPr>
        <p:spPr>
          <a:xfrm flipV="1">
            <a:off x="8931711" y="281474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8" name="Freeform 498"/>
          <p:cNvSpPr/>
          <p:nvPr/>
        </p:nvSpPr>
        <p:spPr>
          <a:xfrm flipV="1">
            <a:off x="8931711" y="322432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9" name="Freeform 499"/>
          <p:cNvSpPr/>
          <p:nvPr/>
        </p:nvSpPr>
        <p:spPr>
          <a:xfrm flipV="1">
            <a:off x="668373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0" name="Freeform 500"/>
          <p:cNvSpPr/>
          <p:nvPr/>
        </p:nvSpPr>
        <p:spPr>
          <a:xfrm flipV="1">
            <a:off x="653624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501" name="Picture 5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502" name="Freeform 502"/>
          <p:cNvSpPr/>
          <p:nvPr/>
        </p:nvSpPr>
        <p:spPr>
          <a:xfrm flipV="1">
            <a:off x="123106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3" name="Freeform 503"/>
          <p:cNvSpPr/>
          <p:nvPr/>
        </p:nvSpPr>
        <p:spPr>
          <a:xfrm flipV="1">
            <a:off x="12163201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4" name="Freeform 504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5" name="Freeform 505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6" name="Freeform 506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7" name="Freeform 507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8" name="Freeform 508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9" name="Freeform 509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10" name="Freeform 510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11" name="Freeform 511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12" name="Freeform 512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515" name="Picture 51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516" name="Picture 51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517" name="Picture 5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518" name="Picture 5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6580" y="559416"/>
            <a:ext cx="628649" cy="942975"/>
          </a:xfrm>
          <a:prstGeom prst="rect">
            <a:avLst/>
          </a:prstGeom>
          <a:noFill/>
        </p:spPr>
      </p:pic>
      <p:sp>
        <p:nvSpPr>
          <p:cNvPr id="524" name="Rectangle 524"/>
          <p:cNvSpPr/>
          <p:nvPr/>
        </p:nvSpPr>
        <p:spPr>
          <a:xfrm>
            <a:off x="1368794" y="4487741"/>
            <a:ext cx="4418779" cy="24801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CD 117/c-kit 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CD34</a:t>
            </a:r>
          </a:p>
          <a:p>
            <a:pPr marL="0" algn="ctr"/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Número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de mitosis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por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50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campos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de gran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aumento</a:t>
            </a:r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 algn="ctr"/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Mutaciones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los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genes KIT y</a:t>
            </a:r>
            <a:r>
              <a:rPr lang="en-US" sz="2200" b="0" i="0" spc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PDGFR</a:t>
            </a:r>
          </a:p>
          <a:p>
            <a:pPr marL="483450" algn="ctr">
              <a:lnSpc>
                <a:spcPts val="3463"/>
              </a:lnSpc>
            </a:pPr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6" name="Rectangle 526"/>
          <p:cNvSpPr/>
          <p:nvPr/>
        </p:nvSpPr>
        <p:spPr>
          <a:xfrm>
            <a:off x="2370319" y="6467466"/>
            <a:ext cx="12142427" cy="363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024815" algn="l"/>
              </a:tabLst>
            </a:pP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	</a:t>
            </a:r>
            <a:endParaRPr lang="en-US" sz="3331" b="0" i="0" spc="0" baseline="13731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7" name="Rectangle 527"/>
          <p:cNvSpPr/>
          <p:nvPr/>
        </p:nvSpPr>
        <p:spPr>
          <a:xfrm>
            <a:off x="14492088" y="4883806"/>
            <a:ext cx="766235" cy="1569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366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NF1</a:t>
            </a:r>
          </a:p>
          <a:p>
            <a:pPr marL="0" algn="ctr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RAS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FGFR</a:t>
            </a:r>
          </a:p>
          <a:p>
            <a:pPr algn="ctr">
              <a:lnSpc>
                <a:spcPts val="3224"/>
              </a:lnSpc>
            </a:pPr>
            <a:endParaRPr lang="en-US" sz="2199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8" name="Rectangle 528"/>
          <p:cNvSpPr/>
          <p:nvPr/>
        </p:nvSpPr>
        <p:spPr>
          <a:xfrm>
            <a:off x="7739236" y="4827371"/>
            <a:ext cx="2834109" cy="10156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DOG1*</a:t>
            </a:r>
          </a:p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BRAF, SDHB, NTRK</a:t>
            </a:r>
            <a:r>
              <a:rPr lang="en-US" sz="2200" b="0" i="0" spc="0" baseline="0" dirty="0">
                <a:latin typeface="Arimo-Regular"/>
              </a:rPr>
              <a:t>**</a:t>
            </a:r>
          </a:p>
          <a:p>
            <a:pPr algn="ctr"/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30" name="Rectangle 530"/>
          <p:cNvSpPr/>
          <p:nvPr/>
        </p:nvSpPr>
        <p:spPr>
          <a:xfrm>
            <a:off x="6544936" y="7671046"/>
            <a:ext cx="1439811" cy="255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** GIST wild type</a:t>
            </a:r>
          </a:p>
        </p:txBody>
      </p:sp>
      <p:sp>
        <p:nvSpPr>
          <p:cNvPr id="531" name="Rectangle 531"/>
          <p:cNvSpPr/>
          <p:nvPr/>
        </p:nvSpPr>
        <p:spPr>
          <a:xfrm>
            <a:off x="6544936" y="7480546"/>
            <a:ext cx="1493202" cy="255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* CD117 negativo</a:t>
            </a:r>
          </a:p>
        </p:txBody>
      </p:sp>
      <p:sp>
        <p:nvSpPr>
          <p:cNvPr id="44" name="Flecha izquierda 43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8A79AAD-7AF2-3546-94E1-613704D741C9}"/>
              </a:ext>
            </a:extLst>
          </p:cNvPr>
          <p:cNvSpPr/>
          <p:nvPr/>
        </p:nvSpPr>
        <p:spPr>
          <a:xfrm>
            <a:off x="0" y="220444"/>
            <a:ext cx="1828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GIST</a:t>
            </a: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253334" y="8965110"/>
            <a:ext cx="117114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</a:rPr>
              <a:t>Rutinario</a:t>
            </a:r>
            <a:r>
              <a:rPr lang="es-ES" sz="14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Recomendada actualmente.- </a:t>
            </a:r>
            <a:r>
              <a:rPr lang="es-ES" sz="14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4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6" name="Rectangle 522"/>
          <p:cNvSpPr/>
          <p:nvPr/>
        </p:nvSpPr>
        <p:spPr>
          <a:xfrm>
            <a:off x="253334" y="9656832"/>
            <a:ext cx="116446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1. Martin-Broto J, Martinez-Marín V, Serrano et al. Gastrointestinal stromal tumors (GISTs): SEAP-SEOM consensus on pathologic and molecular diagnosis. Clin Transl Oncol. 2017 May;19(5):536-545. doi: 10.1007/s12094-016-1581-2.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321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2" name="Freeform 322"/>
          <p:cNvSpPr/>
          <p:nvPr/>
        </p:nvSpPr>
        <p:spPr>
          <a:xfrm flipV="1">
            <a:off x="-3755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pic>
        <p:nvPicPr>
          <p:cNvPr id="323" name="Picture 3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324" name="Freeform 324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5" name="Freeform 32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sp>
        <p:nvSpPr>
          <p:cNvPr id="326" name="Freeform 326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7" name="Freeform 327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8" name="Freeform 328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9" name="Freeform 329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0" name="Freeform 330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331" name="Freeform 331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332" name="Picture 33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333" name="Freeform 333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4" name="Freeform 33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335" name="Freeform 335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6" name="Freeform 336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7" name="Freeform 337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8" name="Freeform 338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9" name="Freeform 339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0" name="Freeform 340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1" name="Freeform 341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2" name="Freeform 342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3" name="Freeform 343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46" name="Picture 3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81885" y="559410"/>
            <a:ext cx="676274" cy="942975"/>
          </a:xfrm>
          <a:prstGeom prst="rect">
            <a:avLst/>
          </a:prstGeom>
          <a:noFill/>
        </p:spPr>
      </p:pic>
      <p:pic>
        <p:nvPicPr>
          <p:cNvPr id="347" name="Picture 34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348" name="Picture 34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349" name="Picture 34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sp>
        <p:nvSpPr>
          <p:cNvPr id="357" name="Rectangle 357"/>
          <p:cNvSpPr/>
          <p:nvPr/>
        </p:nvSpPr>
        <p:spPr>
          <a:xfrm>
            <a:off x="13871415" y="4356151"/>
            <a:ext cx="2577629" cy="29661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endParaRPr lang="en-US" b="0" i="0" spc="0" baseline="0" dirty="0">
              <a:solidFill>
                <a:srgbClr val="011F47"/>
              </a:solidFill>
              <a:latin typeface="Arimo-Regular"/>
            </a:endParaRPr>
          </a:p>
          <a:p>
            <a:pPr algn="l">
              <a:lnSpc>
                <a:spcPts val="3224"/>
              </a:lnSpc>
            </a:pPr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GNAQ/GNA11</a:t>
            </a:r>
          </a:p>
          <a:p>
            <a:pPr algn="l">
              <a:lnSpc>
                <a:spcPts val="3225"/>
              </a:lnSpc>
            </a:pPr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PTEN</a:t>
            </a:r>
          </a:p>
          <a:p>
            <a:pPr algn="l"/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MITF</a:t>
            </a:r>
          </a:p>
          <a:p>
            <a:pPr algn="l">
              <a:lnSpc>
                <a:spcPts val="3225"/>
              </a:lnSpc>
            </a:pPr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CDKN2A</a:t>
            </a:r>
          </a:p>
          <a:p>
            <a:pPr algn="l">
              <a:lnSpc>
                <a:spcPts val="3225"/>
              </a:lnSpc>
            </a:pPr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MHC-II</a:t>
            </a:r>
          </a:p>
          <a:p>
            <a:pPr algn="l">
              <a:lnSpc>
                <a:spcPts val="3225"/>
              </a:lnSpc>
            </a:pPr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Tumor mutational burden</a:t>
            </a:r>
          </a:p>
          <a:p>
            <a:pPr marL="535781">
              <a:lnSpc>
                <a:spcPts val="3225"/>
              </a:lnSpc>
            </a:pPr>
            <a:endParaRPr lang="en-US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59" name="Rectangle 359"/>
          <p:cNvSpPr/>
          <p:nvPr/>
        </p:nvSpPr>
        <p:spPr>
          <a:xfrm>
            <a:off x="14298700" y="6404026"/>
            <a:ext cx="6412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361" name="Rectangle 361"/>
          <p:cNvSpPr/>
          <p:nvPr/>
        </p:nvSpPr>
        <p:spPr>
          <a:xfrm>
            <a:off x="9143878" y="5335958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4" name="Flecha izquierda 43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9F72D68-C838-8240-8E75-A71F19716540}"/>
              </a:ext>
            </a:extLst>
          </p:cNvPr>
          <p:cNvSpPr/>
          <p:nvPr/>
        </p:nvSpPr>
        <p:spPr>
          <a:xfrm>
            <a:off x="-2" y="220444"/>
            <a:ext cx="18287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chemeClr val="tx1"/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chemeClr val="tx1"/>
                </a:solidFill>
              </a:rPr>
              <a:t>Melanoma</a:t>
            </a:r>
          </a:p>
        </p:txBody>
      </p:sp>
      <p:sp>
        <p:nvSpPr>
          <p:cNvPr id="47" name="Rectangle 362">
            <a:extLst>
              <a:ext uri="{FF2B5EF4-FFF2-40B4-BE49-F238E27FC236}">
                <a16:creationId xmlns:a16="http://schemas.microsoft.com/office/drawing/2014/main" id="{B26CC001-F540-D548-9C74-612BA10A2203}"/>
              </a:ext>
            </a:extLst>
          </p:cNvPr>
          <p:cNvSpPr/>
          <p:nvPr/>
        </p:nvSpPr>
        <p:spPr>
          <a:xfrm>
            <a:off x="6593115" y="7538432"/>
            <a:ext cx="5903238" cy="7332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casos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BRAF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negativo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  <a:p>
            <a:r>
              <a:rPr lang="en-US" sz="1200" dirty="0">
                <a:solidFill>
                  <a:srgbClr val="011F47"/>
                </a:solidFill>
                <a:latin typeface="Arimo-Regular"/>
              </a:rPr>
              <a:t>**</a:t>
            </a:r>
            <a:r>
              <a:rPr lang="es-ES" sz="1200" dirty="0"/>
              <a:t>para el uso de combinaciones de anti-PD1 con anti-CTL4 o anti-LAG3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  <a:p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en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melanoma mucoso, acral 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asociado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a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elevada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exposición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solar</a:t>
            </a:r>
          </a:p>
          <a:p>
            <a:pPr marL="0">
              <a:lnSpc>
                <a:spcPts val="1500"/>
              </a:lnSpc>
            </a:pPr>
            <a:r>
              <a:rPr lang="en-US" sz="1200" dirty="0">
                <a:solidFill>
                  <a:srgbClr val="011F47"/>
                </a:solidFill>
                <a:latin typeface="Arimo-Regular"/>
              </a:rPr>
              <a:t>****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en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melanoma uveal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310220" y="8274428"/>
            <a:ext cx="117114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</a:rPr>
              <a:t>Rutinario</a:t>
            </a:r>
            <a:r>
              <a:rPr lang="es-ES" sz="14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Recomendada actualmente.- </a:t>
            </a:r>
            <a:r>
              <a:rPr lang="es-ES" sz="14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4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5" name="Rectangle 353"/>
          <p:cNvSpPr/>
          <p:nvPr/>
        </p:nvSpPr>
        <p:spPr>
          <a:xfrm>
            <a:off x="310220" y="8973802"/>
            <a:ext cx="1218950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lvl="0" indent="-228600" rtl="0">
              <a:buFont typeface="+mj-lt"/>
              <a:buAutoNum type="arabicPeriod"/>
            </a:pPr>
            <a:r>
              <a:rPr lang="es-ES" sz="1200" dirty="0"/>
              <a:t>Amaral T, Ottaviano M, </a:t>
            </a:r>
            <a:r>
              <a:rPr lang="es-ES" sz="1200" dirty="0" err="1"/>
              <a:t>Arance</a:t>
            </a:r>
            <a:r>
              <a:rPr lang="es-ES" sz="1200" dirty="0"/>
              <a:t> A, et al; ESMO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Committee</a:t>
            </a:r>
            <a:r>
              <a:rPr lang="es-ES" sz="1200" dirty="0"/>
              <a:t>. </a:t>
            </a:r>
            <a:r>
              <a:rPr lang="es-ES" sz="1200" dirty="0" err="1"/>
              <a:t>Cutaneous</a:t>
            </a:r>
            <a:r>
              <a:rPr lang="es-ES" sz="1200" dirty="0"/>
              <a:t> melanoma: ESMO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Practice</a:t>
            </a:r>
            <a:r>
              <a:rPr lang="es-ES" sz="1200" dirty="0"/>
              <a:t> </a:t>
            </a:r>
            <a:r>
              <a:rPr lang="es-ES" sz="1200" dirty="0" err="1"/>
              <a:t>Guideline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diagnosis, </a:t>
            </a:r>
            <a:r>
              <a:rPr lang="es-ES" sz="1200" dirty="0" err="1"/>
              <a:t>treatment</a:t>
            </a:r>
            <a:r>
              <a:rPr lang="es-ES" sz="1200" dirty="0"/>
              <a:t> and </a:t>
            </a:r>
            <a:r>
              <a:rPr lang="es-ES" sz="1200" dirty="0" err="1"/>
              <a:t>follow</a:t>
            </a:r>
            <a:r>
              <a:rPr lang="es-ES" sz="1200" dirty="0"/>
              <a:t>-up. Ann Oncol. 2025 Jan;36(1):10-30. </a:t>
            </a:r>
            <a:r>
              <a:rPr lang="es-ES" sz="1200" dirty="0" err="1"/>
              <a:t>doi</a:t>
            </a:r>
            <a:r>
              <a:rPr lang="es-ES" sz="1200" dirty="0"/>
              <a:t>: 10.1016/j.annonc.2024.11.006.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sz="1200" dirty="0" err="1"/>
              <a:t>European</a:t>
            </a:r>
            <a:r>
              <a:rPr lang="es-ES" sz="1200" dirty="0"/>
              <a:t> </a:t>
            </a:r>
            <a:r>
              <a:rPr lang="es-ES" sz="1200" dirty="0" err="1"/>
              <a:t>consensus-based</a:t>
            </a:r>
            <a:r>
              <a:rPr lang="es-ES" sz="1200" dirty="0"/>
              <a:t> </a:t>
            </a:r>
            <a:r>
              <a:rPr lang="es-ES" sz="1200" dirty="0" err="1"/>
              <a:t>interdisciplinary</a:t>
            </a:r>
            <a:r>
              <a:rPr lang="es-ES" sz="1200" dirty="0"/>
              <a:t> </a:t>
            </a:r>
            <a:r>
              <a:rPr lang="es-ES" sz="1200" dirty="0" err="1"/>
              <a:t>guideline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melanoma. </a:t>
            </a:r>
            <a:r>
              <a:rPr lang="fr-FR" sz="1200" dirty="0"/>
              <a:t>Part 1: Diagnostics  Update 2024. </a:t>
            </a:r>
            <a:r>
              <a:rPr lang="fr-FR" sz="1200" dirty="0" err="1"/>
              <a:t>Garbe</a:t>
            </a:r>
            <a:r>
              <a:rPr lang="fr-FR" sz="1200" dirty="0"/>
              <a:t>, Claus et al. </a:t>
            </a:r>
            <a:r>
              <a:rPr lang="fr-FR" sz="1200" dirty="0" err="1"/>
              <a:t>European</a:t>
            </a:r>
            <a:r>
              <a:rPr lang="fr-FR" sz="1200" dirty="0"/>
              <a:t> Journal of Cancer, Volume 215, 115152</a:t>
            </a:r>
            <a:endParaRPr lang="es-ES" sz="1200" dirty="0"/>
          </a:p>
          <a:p>
            <a:pPr marL="228600" indent="-228600">
              <a:buFont typeface="+mj-lt"/>
              <a:buAutoNum type="arabicPeriod"/>
            </a:pPr>
            <a:r>
              <a:rPr lang="es-ES" sz="1200" dirty="0"/>
              <a:t>Márquez-Rodas I, Muñoz </a:t>
            </a:r>
            <a:r>
              <a:rPr lang="es-ES" sz="1200" dirty="0" err="1"/>
              <a:t>Couselo</a:t>
            </a:r>
            <a:r>
              <a:rPr lang="es-ES" sz="1200" dirty="0"/>
              <a:t> E, Rodríguez Moreno JF, </a:t>
            </a:r>
            <a:r>
              <a:rPr lang="es-ES" sz="1200" dirty="0" err="1"/>
              <a:t>Arance</a:t>
            </a:r>
            <a:r>
              <a:rPr lang="es-ES" sz="1200" dirty="0"/>
              <a:t> Fernández AM, Berciano Guerrero MÁ, Campos Balea B, de la Cruz Merino L, Espinosa Arranz E, García Castaño A, Berrocal Jaime A. SEOM-GEM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cutaneous</a:t>
            </a:r>
            <a:r>
              <a:rPr lang="es-ES" sz="1200" dirty="0"/>
              <a:t> melanoma (2023). Clin </a:t>
            </a:r>
            <a:r>
              <a:rPr lang="es-ES" sz="1200" dirty="0" err="1"/>
              <a:t>Transl</a:t>
            </a:r>
            <a:r>
              <a:rPr lang="es-ES" sz="1200" dirty="0"/>
              <a:t> Oncol. 2024 Nov;26(11):2841-2855. </a:t>
            </a:r>
            <a:r>
              <a:rPr lang="es-ES" sz="1200" dirty="0" err="1"/>
              <a:t>doi</a:t>
            </a:r>
            <a:r>
              <a:rPr lang="es-ES" sz="1200" dirty="0"/>
              <a:t>: 10.1007/s12094-024-03497-2. </a:t>
            </a:r>
            <a:r>
              <a:rPr lang="es-ES" sz="1200" dirty="0" err="1"/>
              <a:t>Epub</a:t>
            </a:r>
            <a:r>
              <a:rPr lang="es-ES" sz="1200" dirty="0"/>
              <a:t> 2024 May 15. PMID: 38748192; PMCID: PMC11467041</a:t>
            </a:r>
            <a:r>
              <a:rPr lang="es-ES" sz="1000" dirty="0">
                <a:effectLst/>
              </a:rPr>
              <a:t> </a:t>
            </a:r>
            <a:endParaRPr lang="en-US" sz="10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1C482C-26EA-81C1-9523-FF17FD81E09A}"/>
              </a:ext>
            </a:extLst>
          </p:cNvPr>
          <p:cNvSpPr txBox="1"/>
          <p:nvPr/>
        </p:nvSpPr>
        <p:spPr>
          <a:xfrm>
            <a:off x="2522102" y="4856219"/>
            <a:ext cx="226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BRAF v-600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BD5463-A746-82D8-A756-530DC53FBD05}"/>
              </a:ext>
            </a:extLst>
          </p:cNvPr>
          <p:cNvSpPr txBox="1"/>
          <p:nvPr/>
        </p:nvSpPr>
        <p:spPr>
          <a:xfrm>
            <a:off x="7926729" y="4768893"/>
            <a:ext cx="275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2400" dirty="0"/>
              <a:t>NRAS*</a:t>
            </a:r>
          </a:p>
          <a:p>
            <a:pPr algn="ctr" rtl="0"/>
            <a:r>
              <a:rPr lang="es-ES" sz="2400" dirty="0"/>
              <a:t>NTRK</a:t>
            </a:r>
          </a:p>
          <a:p>
            <a:pPr algn="ctr" rtl="0"/>
            <a:r>
              <a:rPr lang="es-ES" sz="2400" dirty="0"/>
              <a:t>PDL1**</a:t>
            </a:r>
          </a:p>
          <a:p>
            <a:pPr algn="ctr" rtl="0"/>
            <a:r>
              <a:rPr lang="es-ES" sz="2400" dirty="0"/>
              <a:t>C-KIT***</a:t>
            </a:r>
          </a:p>
          <a:p>
            <a:pPr algn="ctr" rtl="0"/>
            <a:r>
              <a:rPr lang="es-ES" sz="2400" dirty="0"/>
              <a:t>HLA-A*02:01****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9/07/20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2359</Words>
  <Application>Microsoft Office PowerPoint</Application>
  <PresentationFormat>Personalizado</PresentationFormat>
  <Paragraphs>235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Arimo-Regular</vt:lpstr>
      <vt:lpstr>Times New Roman</vt:lpstr>
      <vt:lpstr>Calibri</vt:lpstr>
      <vt:lpstr>AbhayaLibre-Regular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De Dios, Consuelo {MWSG~Madrid}</dc:creator>
  <cp:lastModifiedBy>Macho, Paula {MWSG~MADRID}</cp:lastModifiedBy>
  <cp:revision>83</cp:revision>
  <cp:lastPrinted>2025-07-21T08:06:28Z</cp:lastPrinted>
  <dcterms:modified xsi:type="dcterms:W3CDTF">2025-08-06T09:41:50Z</dcterms:modified>
</cp:coreProperties>
</file>