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4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18288000" cy="10287000"/>
  <p:notesSz cx="18288000" cy="10287000"/>
  <p:embeddedFontLst>
    <p:embeddedFont>
      <p:font typeface="AbhayaLibre-Regular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Arimo-Regular" panose="020B0604020202020204" charset="0"/>
      <p:regular r:id="rId20"/>
      <p:bold r:id="rId21"/>
      <p:italic r:id="rId22"/>
    </p:embeddedFont>
  </p:embeddedFontLst>
  <p:custDataLst>
    <p:tags r:id="rId23"/>
  </p:custDataLst>
  <p:defaultTextStyle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CC0099"/>
    <a:srgbClr val="CC00CC"/>
    <a:srgbClr val="66CCFF"/>
    <a:srgbClr val="9999FF"/>
    <a:srgbClr val="0000FF"/>
    <a:srgbClr val="0099FF"/>
    <a:srgbClr val="FF66CC"/>
    <a:srgbClr val="FF99FF"/>
    <a:srgbClr val="012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11"/>
    <p:restoredTop sz="93979" autoAdjust="0"/>
  </p:normalViewPr>
  <p:slideViewPr>
    <p:cSldViewPr snapToGrid="0">
      <p:cViewPr varScale="1">
        <p:scale>
          <a:sx n="110" d="100"/>
          <a:sy n="110" d="100"/>
        </p:scale>
        <p:origin x="18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3A97C-0818-554E-A799-6F9F8B78F470}" type="datetimeFigureOut">
              <a:rPr lang="es-ES" smtClean="0"/>
              <a:t>24/03/2022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B1C95-A33E-F641-8753-514F30D650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6243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B1C95-A33E-F641-8753-514F30D650B6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111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B1C95-A33E-F641-8753-514F30D650B6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1448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B1C95-A33E-F641-8753-514F30D650B6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864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B1C95-A33E-F641-8753-514F30D650B6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9960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Receptor</a:t>
            </a:r>
            <a:r>
              <a:rPr lang="es-ES" baseline="0" dirty="0" smtClean="0"/>
              <a:t> de folato? En </a:t>
            </a:r>
            <a:r>
              <a:rPr lang="es-ES" baseline="0" dirty="0" err="1" smtClean="0"/>
              <a:t>currently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not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recommended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B1C95-A33E-F641-8753-514F30D650B6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5441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B1C95-A33E-F641-8753-514F30D650B6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8385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B1C95-A33E-F641-8753-514F30D650B6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1113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B1C95-A33E-F641-8753-514F30D650B6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873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B1C95-A33E-F641-8753-514F30D650B6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9177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21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22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6.xml"/><Relationship Id="rId3" Type="http://schemas.openxmlformats.org/officeDocument/2006/relationships/image" Target="../media/image4.png"/><Relationship Id="rId7" Type="http://schemas.openxmlformats.org/officeDocument/2006/relationships/slide" Target="slide9.xml"/><Relationship Id="rId12" Type="http://schemas.openxmlformats.org/officeDocument/2006/relationships/slide" Target="slide5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slide" Target="slide4.xml"/><Relationship Id="rId5" Type="http://schemas.openxmlformats.org/officeDocument/2006/relationships/image" Target="../media/image2.png"/><Relationship Id="rId15" Type="http://schemas.openxmlformats.org/officeDocument/2006/relationships/slide" Target="slide8.xml"/><Relationship Id="rId10" Type="http://schemas.openxmlformats.org/officeDocument/2006/relationships/slide" Target="slide3.xml"/><Relationship Id="rId4" Type="http://schemas.openxmlformats.org/officeDocument/2006/relationships/image" Target="../media/image1.png"/><Relationship Id="rId9" Type="http://schemas.openxmlformats.org/officeDocument/2006/relationships/slide" Target="slide11.xml"/><Relationship Id="rId1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accessdata.fda.gov/cdrh_docs/pdf17/P170019S006A.pdf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14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16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17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20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10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4822392" cy="4984621"/>
          </a:xfrm>
          <a:prstGeom prst="rect">
            <a:avLst/>
          </a:prstGeom>
          <a:noFill/>
        </p:spPr>
      </p:pic>
      <p:pic>
        <p:nvPicPr>
          <p:cNvPr id="106" name="Picture 10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76509" y="6291412"/>
            <a:ext cx="5411490" cy="3995588"/>
          </a:xfrm>
          <a:prstGeom prst="rect">
            <a:avLst/>
          </a:prstGeom>
          <a:noFill/>
        </p:spPr>
      </p:pic>
      <p:sp>
        <p:nvSpPr>
          <p:cNvPr id="107" name="Freeform 107"/>
          <p:cNvSpPr/>
          <p:nvPr/>
        </p:nvSpPr>
        <p:spPr>
          <a:xfrm flipV="1">
            <a:off x="8886351" y="205273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8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8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-57149" y="3175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" name="Freeform 108"/>
          <p:cNvSpPr/>
          <p:nvPr/>
        </p:nvSpPr>
        <p:spPr>
          <a:xfrm flipV="1">
            <a:off x="8886351" y="246231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488951" y="8636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Freeform 109"/>
          <p:cNvSpPr/>
          <p:nvPr/>
        </p:nvSpPr>
        <p:spPr>
          <a:xfrm flipV="1">
            <a:off x="8886351" y="287188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035051" y="14097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" name="Freeform 110"/>
          <p:cNvSpPr/>
          <p:nvPr/>
        </p:nvSpPr>
        <p:spPr>
          <a:xfrm flipV="1">
            <a:off x="8886351" y="328146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9"/>
                  <a:pt x="97562" y="16740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40"/>
                </a:cubicBezTo>
                <a:cubicBezTo>
                  <a:pt x="11380" y="22099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581151" y="19558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A9B72F0-0585-E440-B838-8175E8C386F8}"/>
              </a:ext>
            </a:extLst>
          </p:cNvPr>
          <p:cNvSpPr txBox="1"/>
          <p:nvPr/>
        </p:nvSpPr>
        <p:spPr>
          <a:xfrm>
            <a:off x="5257179" y="18109"/>
            <a:ext cx="121509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-ES" sz="6600" b="1" dirty="0" err="1">
                <a:solidFill>
                  <a:schemeClr val="tx2">
                    <a:lumMod val="75000"/>
                  </a:schemeClr>
                </a:solidFill>
              </a:rPr>
              <a:t>Personalised</a:t>
            </a:r>
            <a:r>
              <a:rPr lang="es-ES" sz="6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6600" b="1" dirty="0" err="1">
                <a:solidFill>
                  <a:schemeClr val="tx2">
                    <a:lumMod val="75000"/>
                  </a:schemeClr>
                </a:solidFill>
              </a:rPr>
              <a:t>Cancer</a:t>
            </a:r>
            <a:r>
              <a:rPr lang="es-ES" sz="6600" b="1" dirty="0">
                <a:solidFill>
                  <a:schemeClr val="tx2">
                    <a:lumMod val="75000"/>
                  </a:schemeClr>
                </a:solidFill>
              </a:rPr>
              <a:t> Medicine </a:t>
            </a:r>
            <a:r>
              <a:rPr lang="es-ES" sz="6600" b="1" dirty="0" err="1" smtClean="0">
                <a:solidFill>
                  <a:schemeClr val="tx2">
                    <a:lumMod val="75000"/>
                  </a:schemeClr>
                </a:solidFill>
              </a:rPr>
              <a:t>Flashcards</a:t>
            </a:r>
            <a:r>
              <a:rPr lang="es-ES" sz="6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s-ES" sz="6600" b="1" dirty="0">
              <a:solidFill>
                <a:schemeClr val="tx2">
                  <a:lumMod val="75000"/>
                </a:schemeClr>
              </a:solidFill>
            </a:endParaRPr>
          </a:p>
          <a:p>
            <a:pPr algn="l" rtl="0"/>
            <a:r>
              <a:rPr lang="es-ES" sz="6600" b="1" dirty="0" smtClean="0">
                <a:solidFill>
                  <a:schemeClr val="tx2">
                    <a:lumMod val="75000"/>
                  </a:schemeClr>
                </a:solidFill>
              </a:rPr>
              <a:t>2022</a:t>
            </a:r>
            <a:endParaRPr lang="es-ES" sz="6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366" y="4867247"/>
            <a:ext cx="8193734" cy="2719052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277413" y="8117456"/>
            <a:ext cx="62714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rgbClr val="011F47"/>
                </a:solidFill>
                <a:latin typeface="+mn-lt"/>
              </a:rPr>
              <a:t>Prof. </a:t>
            </a:r>
            <a:r>
              <a:rPr lang="es-ES" sz="4000" dirty="0" err="1" smtClean="0">
                <a:solidFill>
                  <a:srgbClr val="011F47"/>
                </a:solidFill>
                <a:latin typeface="+mn-lt"/>
              </a:rPr>
              <a:t>Ramon</a:t>
            </a:r>
            <a:r>
              <a:rPr lang="es-ES" sz="4000" dirty="0" smtClean="0">
                <a:solidFill>
                  <a:srgbClr val="011F47"/>
                </a:solidFill>
                <a:latin typeface="+mn-lt"/>
              </a:rPr>
              <a:t> </a:t>
            </a:r>
            <a:r>
              <a:rPr lang="es-ES" sz="4000" dirty="0">
                <a:solidFill>
                  <a:srgbClr val="011F47"/>
                </a:solidFill>
                <a:latin typeface="+mn-lt"/>
              </a:rPr>
              <a:t>Colomer</a:t>
            </a:r>
          </a:p>
          <a:p>
            <a:r>
              <a:rPr lang="es-ES" sz="4000" dirty="0">
                <a:solidFill>
                  <a:srgbClr val="011F47"/>
                </a:solidFill>
                <a:latin typeface="+mn-lt"/>
              </a:rPr>
              <a:t>Prof. Rebeca </a:t>
            </a:r>
            <a:r>
              <a:rPr lang="es-ES" sz="4000" dirty="0" err="1">
                <a:solidFill>
                  <a:srgbClr val="011F47"/>
                </a:solidFill>
                <a:latin typeface="+mn-lt"/>
              </a:rPr>
              <a:t>Mondéjar</a:t>
            </a:r>
            <a:endParaRPr lang="es-ES" sz="4000" dirty="0">
              <a:solidFill>
                <a:srgbClr val="011F47"/>
              </a:solidFill>
              <a:latin typeface="+mn-lt"/>
            </a:endParaRPr>
          </a:p>
          <a:p>
            <a:r>
              <a:rPr lang="es-ES" sz="4000" dirty="0">
                <a:solidFill>
                  <a:srgbClr val="011F47"/>
                </a:solidFill>
                <a:latin typeface="+mn-lt"/>
              </a:rPr>
              <a:t>Dr. Nuria Romero-</a:t>
            </a:r>
            <a:r>
              <a:rPr lang="es-ES" sz="4000" dirty="0" err="1">
                <a:solidFill>
                  <a:srgbClr val="011F47"/>
                </a:solidFill>
                <a:latin typeface="+mn-lt"/>
              </a:rPr>
              <a:t>Laorden</a:t>
            </a:r>
            <a:endParaRPr lang="es-ES" sz="4000" dirty="0">
              <a:solidFill>
                <a:srgbClr val="011F47"/>
              </a:solidFill>
              <a:latin typeface="+mn-lt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7744783" y="9852854"/>
            <a:ext cx="228313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dirty="0" err="1">
                <a:solidFill>
                  <a:srgbClr val="011F47"/>
                </a:solidFill>
                <a:latin typeface="+mj-lt"/>
              </a:rPr>
              <a:t>February</a:t>
            </a:r>
            <a:r>
              <a:rPr lang="es-ES" sz="2000" dirty="0">
                <a:solidFill>
                  <a:srgbClr val="011F47"/>
                </a:solidFill>
                <a:latin typeface="+mj-lt"/>
              </a:rPr>
              <a:t> 2022</a:t>
            </a:r>
          </a:p>
        </p:txBody>
      </p:sp>
      <p:sp>
        <p:nvSpPr>
          <p:cNvPr id="3" name="Rectangle 2"/>
          <p:cNvSpPr/>
          <p:nvPr/>
        </p:nvSpPr>
        <p:spPr>
          <a:xfrm>
            <a:off x="13373100" y="9606633"/>
            <a:ext cx="49148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 smtClean="0">
                <a:solidFill>
                  <a:schemeClr val="bg1"/>
                </a:solidFill>
              </a:rPr>
              <a:t>This material may be used in whole or in part provided that the source is acknowledged</a:t>
            </a:r>
            <a:endParaRPr lang="es-E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77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Freeform 446"/>
          <p:cNvSpPr/>
          <p:nvPr/>
        </p:nvSpPr>
        <p:spPr>
          <a:xfrm flipV="1">
            <a:off x="0" y="1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7" name="Freeform 447"/>
          <p:cNvSpPr/>
          <p:nvPr/>
        </p:nvSpPr>
        <p:spPr>
          <a:xfrm flipV="1">
            <a:off x="0" y="7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48" name="Picture 44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4867752" cy="4927472"/>
          </a:xfrm>
          <a:prstGeom prst="rect">
            <a:avLst/>
          </a:prstGeom>
          <a:noFill/>
        </p:spPr>
      </p:pic>
      <p:sp>
        <p:nvSpPr>
          <p:cNvPr id="449" name="Freeform 449"/>
          <p:cNvSpPr/>
          <p:nvPr/>
        </p:nvSpPr>
        <p:spPr>
          <a:xfrm flipV="1">
            <a:off x="1152797" y="2226235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" name="Freeform 450"/>
          <p:cNvSpPr/>
          <p:nvPr/>
        </p:nvSpPr>
        <p:spPr>
          <a:xfrm flipV="1">
            <a:off x="1005302" y="2078743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" name="Freeform 451"/>
          <p:cNvSpPr/>
          <p:nvPr/>
        </p:nvSpPr>
        <p:spPr>
          <a:xfrm flipV="1">
            <a:off x="8931711" y="1995595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8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8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-57149" y="3175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2" name="Freeform 452"/>
          <p:cNvSpPr/>
          <p:nvPr/>
        </p:nvSpPr>
        <p:spPr>
          <a:xfrm flipV="1">
            <a:off x="8931711" y="2405170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488951" y="8636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3" name="Freeform 453"/>
          <p:cNvSpPr/>
          <p:nvPr/>
        </p:nvSpPr>
        <p:spPr>
          <a:xfrm flipV="1">
            <a:off x="8931711" y="2814745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035051" y="14097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" name="Freeform 454"/>
          <p:cNvSpPr/>
          <p:nvPr/>
        </p:nvSpPr>
        <p:spPr>
          <a:xfrm flipV="1">
            <a:off x="8931711" y="3224320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9"/>
                  <a:pt x="97562" y="16740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40"/>
                </a:cubicBezTo>
                <a:cubicBezTo>
                  <a:pt x="11380" y="22099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581151" y="19558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5" name="Freeform 455"/>
          <p:cNvSpPr/>
          <p:nvPr/>
        </p:nvSpPr>
        <p:spPr>
          <a:xfrm flipV="1">
            <a:off x="6683737" y="2226235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6" name="Freeform 456"/>
          <p:cNvSpPr/>
          <p:nvPr/>
        </p:nvSpPr>
        <p:spPr>
          <a:xfrm flipV="1">
            <a:off x="6536242" y="2078743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57" name="Picture 45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21867" y="6234269"/>
            <a:ext cx="5366132" cy="4052730"/>
          </a:xfrm>
          <a:prstGeom prst="rect">
            <a:avLst/>
          </a:prstGeom>
          <a:noFill/>
        </p:spPr>
      </p:pic>
      <p:sp>
        <p:nvSpPr>
          <p:cNvPr id="458" name="Freeform 458"/>
          <p:cNvSpPr/>
          <p:nvPr/>
        </p:nvSpPr>
        <p:spPr>
          <a:xfrm flipV="1">
            <a:off x="12310697" y="2226235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9" name="Freeform 459"/>
          <p:cNvSpPr/>
          <p:nvPr/>
        </p:nvSpPr>
        <p:spPr>
          <a:xfrm flipV="1">
            <a:off x="12163201" y="2078743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" name="Freeform 460"/>
          <p:cNvSpPr/>
          <p:nvPr/>
        </p:nvSpPr>
        <p:spPr>
          <a:xfrm flipV="1">
            <a:off x="3621860" y="2078743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" name="Freeform 461"/>
          <p:cNvSpPr/>
          <p:nvPr/>
        </p:nvSpPr>
        <p:spPr>
          <a:xfrm flipV="1">
            <a:off x="3097948" y="2078743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2" name="Freeform 462"/>
          <p:cNvSpPr/>
          <p:nvPr/>
        </p:nvSpPr>
        <p:spPr>
          <a:xfrm flipV="1">
            <a:off x="3097948" y="2078743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00B050"/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3" name="Freeform 463"/>
          <p:cNvSpPr/>
          <p:nvPr/>
        </p:nvSpPr>
        <p:spPr>
          <a:xfrm flipV="1">
            <a:off x="9144074" y="2078743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4" name="Freeform 464"/>
          <p:cNvSpPr/>
          <p:nvPr/>
        </p:nvSpPr>
        <p:spPr>
          <a:xfrm flipV="1">
            <a:off x="8620162" y="2078743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" name="Freeform 465"/>
          <p:cNvSpPr/>
          <p:nvPr/>
        </p:nvSpPr>
        <p:spPr>
          <a:xfrm flipV="1">
            <a:off x="8620162" y="2078743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C000"/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6" name="Freeform 466"/>
          <p:cNvSpPr/>
          <p:nvPr/>
        </p:nvSpPr>
        <p:spPr>
          <a:xfrm flipV="1">
            <a:off x="14779759" y="2078743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7" name="Freeform 467"/>
          <p:cNvSpPr/>
          <p:nvPr/>
        </p:nvSpPr>
        <p:spPr>
          <a:xfrm flipV="1">
            <a:off x="14260696" y="2078743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8" name="Freeform 468"/>
          <p:cNvSpPr/>
          <p:nvPr/>
        </p:nvSpPr>
        <p:spPr>
          <a:xfrm flipV="1">
            <a:off x="14260696" y="2078743"/>
            <a:ext cx="1038125" cy="50844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0000"/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74" name="Picture 47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76607" y="559416"/>
            <a:ext cx="657224" cy="942975"/>
          </a:xfrm>
          <a:prstGeom prst="rect">
            <a:avLst/>
          </a:prstGeom>
          <a:noFill/>
        </p:spPr>
      </p:pic>
      <p:sp>
        <p:nvSpPr>
          <p:cNvPr id="478" name="Rectangle 478"/>
          <p:cNvSpPr/>
          <p:nvPr/>
        </p:nvSpPr>
        <p:spPr>
          <a:xfrm>
            <a:off x="373325" y="9170707"/>
            <a:ext cx="11610128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Curtin NJ, Drew Y, Sharma-Saha S. Why BRCA mutations are not tumour-agnostic biomarkers for PARP inhibitor therapy. Nat Rev Clin Oncol. 2019 Dec;16(12):725-726. doi: 10.1038/s41571-019-0285-2.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de Bono J, Mateo J,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Fizazi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 K, et al.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Olaparib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 for Metastatic Castration-Resistant Prostate Cancer. N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Engl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 J Med. 2020 May 28;382(22):2091-2102.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doi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: 10.1056/NEJMoa1911440.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Golan T,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Hammel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 P, Reni M, Van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Cutsem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 E,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Macarulla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 T, et al. Maintenance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Olaparib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 for Germline BRCA-Mutated Metastatic Pancreatic Cancer. N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Engl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 J Med. 2019 Jul 25;381(4):317-327.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doi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: 10.1056/NEJMoa1903387. </a:t>
            </a:r>
          </a:p>
        </p:txBody>
      </p:sp>
      <p:sp>
        <p:nvSpPr>
          <p:cNvPr id="481" name="Rectangle 481"/>
          <p:cNvSpPr/>
          <p:nvPr/>
        </p:nvSpPr>
        <p:spPr>
          <a:xfrm>
            <a:off x="3621690" y="6199721"/>
            <a:ext cx="83348" cy="4020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362" b="0" i="0" spc="0" baseline="0" dirty="0">
                <a:solidFill>
                  <a:srgbClr val="011F47"/>
                </a:solidFill>
                <a:latin typeface="Arimo-Regular"/>
              </a:rPr>
              <a:t> </a:t>
            </a:r>
          </a:p>
        </p:txBody>
      </p:sp>
      <p:sp>
        <p:nvSpPr>
          <p:cNvPr id="482" name="Rectangle 482"/>
          <p:cNvSpPr/>
          <p:nvPr/>
        </p:nvSpPr>
        <p:spPr>
          <a:xfrm>
            <a:off x="2115000" y="4867817"/>
            <a:ext cx="3012043" cy="10156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ctr"/>
            <a:r>
              <a:rPr lang="en-US" sz="2200" b="0" i="0" spc="0" baseline="0" dirty="0">
                <a:solidFill>
                  <a:srgbClr val="011F47"/>
                </a:solidFill>
                <a:latin typeface="Arimo-Regular"/>
              </a:rPr>
              <a:t>Germ-line BRCA </a:t>
            </a:r>
            <a:r>
              <a:rPr lang="en-US" sz="2200" b="0" i="0" spc="0" baseline="0" dirty="0" smtClean="0">
                <a:solidFill>
                  <a:srgbClr val="011F47"/>
                </a:solidFill>
                <a:latin typeface="Arimo-Regular"/>
              </a:rPr>
              <a:t>1-2</a:t>
            </a:r>
          </a:p>
          <a:p>
            <a:pPr algn="ctr"/>
            <a:r>
              <a:rPr lang="en-US" sz="2200" b="0" i="0" spc="0" baseline="0" dirty="0" smtClean="0">
                <a:solidFill>
                  <a:srgbClr val="011F47"/>
                </a:solidFill>
                <a:latin typeface="Arimo-Regular"/>
              </a:rPr>
              <a:t>Microsatellite Instability*</a:t>
            </a:r>
          </a:p>
          <a:p>
            <a:pPr marL="0" algn="ctr"/>
            <a:endParaRPr lang="en-US" sz="2200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483" name="Rectangle 483"/>
          <p:cNvSpPr/>
          <p:nvPr/>
        </p:nvSpPr>
        <p:spPr>
          <a:xfrm>
            <a:off x="3621690" y="5320080"/>
            <a:ext cx="83348" cy="4020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362" b="0" i="0" spc="0" baseline="0" dirty="0">
                <a:solidFill>
                  <a:srgbClr val="011F47"/>
                </a:solidFill>
                <a:latin typeface="Arimo-Regular"/>
              </a:rPr>
              <a:t> </a:t>
            </a:r>
          </a:p>
        </p:txBody>
      </p:sp>
      <p:sp>
        <p:nvSpPr>
          <p:cNvPr id="485" name="Rectangle 485"/>
          <p:cNvSpPr/>
          <p:nvPr/>
        </p:nvSpPr>
        <p:spPr>
          <a:xfrm>
            <a:off x="9143878" y="5335964"/>
            <a:ext cx="77616" cy="3743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 </a:t>
            </a:r>
          </a:p>
        </p:txBody>
      </p:sp>
      <p:sp>
        <p:nvSpPr>
          <p:cNvPr id="486" name="Rectangle 486"/>
          <p:cNvSpPr/>
          <p:nvPr/>
        </p:nvSpPr>
        <p:spPr>
          <a:xfrm>
            <a:off x="12528824" y="4923993"/>
            <a:ext cx="4625717" cy="14259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sz="2200" dirty="0" smtClean="0">
                <a:solidFill>
                  <a:srgbClr val="011F47"/>
                </a:solidFill>
                <a:latin typeface="Arimo-Regular"/>
              </a:rPr>
              <a:t>ATM</a:t>
            </a:r>
            <a:r>
              <a:rPr lang="en-US" sz="2200" dirty="0">
                <a:solidFill>
                  <a:srgbClr val="011F47"/>
                </a:solidFill>
                <a:latin typeface="Arimo-Regular"/>
              </a:rPr>
              <a:t>, PALB2, p53, KRAS, CDKN2</a:t>
            </a:r>
            <a:r>
              <a:rPr lang="en-US" sz="2200" dirty="0" smtClean="0">
                <a:solidFill>
                  <a:srgbClr val="011F47"/>
                </a:solidFill>
                <a:latin typeface="Arimo-Regular"/>
              </a:rPr>
              <a:t>, </a:t>
            </a:r>
            <a:r>
              <a:rPr lang="en-US" sz="2200" i="0" spc="0" baseline="0" dirty="0" smtClean="0">
                <a:solidFill>
                  <a:srgbClr val="011F47"/>
                </a:solidFill>
                <a:latin typeface="Arimo-Regular"/>
              </a:rPr>
              <a:t>SMAD4, MLL3, TGFBR2, ARID1A,</a:t>
            </a:r>
          </a:p>
          <a:p>
            <a:pPr marL="147786" algn="ctr">
              <a:lnSpc>
                <a:spcPts val="3225"/>
              </a:lnSpc>
            </a:pPr>
            <a:r>
              <a:rPr lang="en-US" sz="2200" i="0" spc="0" baseline="0" dirty="0" smtClean="0">
                <a:solidFill>
                  <a:srgbClr val="011F47"/>
                </a:solidFill>
                <a:latin typeface="Arimo-Regular"/>
              </a:rPr>
              <a:t>ALK, BRAF, HER2, ROS, RRG1</a:t>
            </a:r>
          </a:p>
          <a:p>
            <a:pPr marL="0" algn="ctr">
              <a:tabLst>
                <a:tab pos="3846237" algn="l"/>
              </a:tabLst>
            </a:pPr>
            <a:endParaRPr lang="en-US" sz="220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487" name="Rectangle 487"/>
          <p:cNvSpPr/>
          <p:nvPr/>
        </p:nvSpPr>
        <p:spPr>
          <a:xfrm>
            <a:off x="14779773" y="6112531"/>
            <a:ext cx="77616" cy="3743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 </a:t>
            </a:r>
          </a:p>
        </p:txBody>
      </p:sp>
      <p:sp>
        <p:nvSpPr>
          <p:cNvPr id="46" name="Flecha izquierda 45">
            <a:hlinkClick r:id="rId6" action="ppaction://hlinksldjump"/>
          </p:cNvPr>
          <p:cNvSpPr/>
          <p:nvPr/>
        </p:nvSpPr>
        <p:spPr>
          <a:xfrm>
            <a:off x="749508" y="536322"/>
            <a:ext cx="614597" cy="647901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30763328-6043-C245-8E53-F998E5CB5800}"/>
              </a:ext>
            </a:extLst>
          </p:cNvPr>
          <p:cNvSpPr txBox="1"/>
          <p:nvPr/>
        </p:nvSpPr>
        <p:spPr>
          <a:xfrm>
            <a:off x="4430299" y="277152"/>
            <a:ext cx="124359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" sz="4400" dirty="0" err="1">
                <a:solidFill>
                  <a:srgbClr val="7030A0"/>
                </a:solidFill>
              </a:rPr>
              <a:t>Personalised</a:t>
            </a:r>
            <a:r>
              <a:rPr lang="es-ES" sz="4400" dirty="0">
                <a:solidFill>
                  <a:srgbClr val="7030A0"/>
                </a:solidFill>
              </a:rPr>
              <a:t> </a:t>
            </a:r>
            <a:r>
              <a:rPr lang="es-ES" sz="4400" dirty="0" err="1">
                <a:solidFill>
                  <a:srgbClr val="7030A0"/>
                </a:solidFill>
              </a:rPr>
              <a:t>Cancer</a:t>
            </a:r>
            <a:r>
              <a:rPr lang="es-ES" sz="4400" dirty="0">
                <a:solidFill>
                  <a:srgbClr val="7030A0"/>
                </a:solidFill>
              </a:rPr>
              <a:t> Medicine </a:t>
            </a:r>
            <a:r>
              <a:rPr lang="es-ES" sz="4400" dirty="0" err="1">
                <a:solidFill>
                  <a:srgbClr val="7030A0"/>
                </a:solidFill>
              </a:rPr>
              <a:t>Flashcards</a:t>
            </a:r>
            <a:r>
              <a:rPr lang="es-ES" sz="4400" dirty="0">
                <a:solidFill>
                  <a:srgbClr val="7030A0"/>
                </a:solidFill>
              </a:rPr>
              <a:t> </a:t>
            </a:r>
            <a:r>
              <a:rPr lang="es-ES" sz="4400" dirty="0" smtClean="0">
                <a:solidFill>
                  <a:srgbClr val="7030A0"/>
                </a:solidFill>
              </a:rPr>
              <a:t>2022</a:t>
            </a:r>
            <a:endParaRPr lang="es-ES" sz="4400" dirty="0">
              <a:solidFill>
                <a:srgbClr val="7030A0"/>
              </a:solidFill>
            </a:endParaRPr>
          </a:p>
          <a:p>
            <a:pPr algn="ctr" rtl="0"/>
            <a:r>
              <a:rPr lang="es-ES" sz="4400" dirty="0" err="1">
                <a:solidFill>
                  <a:srgbClr val="7030A0"/>
                </a:solidFill>
              </a:rPr>
              <a:t>Pancreatic</a:t>
            </a:r>
            <a:r>
              <a:rPr lang="es-ES" sz="4400" dirty="0">
                <a:solidFill>
                  <a:srgbClr val="7030A0"/>
                </a:solidFill>
              </a:rPr>
              <a:t> </a:t>
            </a:r>
            <a:r>
              <a:rPr lang="es-ES" sz="4400" dirty="0" err="1">
                <a:solidFill>
                  <a:srgbClr val="7030A0"/>
                </a:solidFill>
              </a:rPr>
              <a:t>Cancer</a:t>
            </a:r>
            <a:endParaRPr lang="es-ES" sz="4400" dirty="0">
              <a:solidFill>
                <a:srgbClr val="7030A0"/>
              </a:solidFill>
            </a:endParaRPr>
          </a:p>
        </p:txBody>
      </p:sp>
      <p:sp>
        <p:nvSpPr>
          <p:cNvPr id="54" name="Rectangle 444">
            <a:extLst>
              <a:ext uri="{FF2B5EF4-FFF2-40B4-BE49-F238E27FC236}">
                <a16:creationId xmlns:a16="http://schemas.microsoft.com/office/drawing/2014/main" id="{602691E1-2677-614B-9959-82E0E5FC36C3}"/>
              </a:ext>
            </a:extLst>
          </p:cNvPr>
          <p:cNvSpPr/>
          <p:nvPr/>
        </p:nvSpPr>
        <p:spPr>
          <a:xfrm>
            <a:off x="1171953" y="7480546"/>
            <a:ext cx="461995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 By either IHC (MLH1, PMS2, MSH2 a MSH6) or by genomic study(BAT25 and BAT26, D2S123, D5S346 and</a:t>
            </a:r>
            <a:r>
              <a:rPr lang="en-US" sz="1200" dirty="0">
                <a:solidFill>
                  <a:srgbClr val="011F47"/>
                </a:solidFill>
                <a:latin typeface="Arimo-Regular"/>
              </a:rPr>
              <a:t> </a:t>
            </a: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D17S250).</a:t>
            </a:r>
          </a:p>
        </p:txBody>
      </p:sp>
      <p:pic>
        <p:nvPicPr>
          <p:cNvPr id="50" name="Imagen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692" y="8460808"/>
            <a:ext cx="4707186" cy="1612484"/>
          </a:xfrm>
          <a:prstGeom prst="rect">
            <a:avLst/>
          </a:prstGeom>
        </p:spPr>
      </p:pic>
      <p:pic>
        <p:nvPicPr>
          <p:cNvPr id="45" name="Picture 129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85775" y="3288793"/>
            <a:ext cx="4184903" cy="1280159"/>
          </a:xfrm>
          <a:prstGeom prst="rect">
            <a:avLst/>
          </a:prstGeom>
          <a:noFill/>
          <a:extLst/>
        </p:spPr>
      </p:pic>
      <p:pic>
        <p:nvPicPr>
          <p:cNvPr id="48" name="Picture 127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8127" y="3535681"/>
            <a:ext cx="2145791" cy="774191"/>
          </a:xfrm>
          <a:prstGeom prst="rect">
            <a:avLst/>
          </a:prstGeom>
          <a:noFill/>
          <a:extLst/>
        </p:spPr>
      </p:pic>
      <p:pic>
        <p:nvPicPr>
          <p:cNvPr id="56" name="Picture 128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31023" y="3535681"/>
            <a:ext cx="3422903" cy="774191"/>
          </a:xfrm>
          <a:prstGeom prst="rect">
            <a:avLst/>
          </a:prstGeom>
          <a:noFill/>
          <a:extLst/>
        </p:spPr>
      </p:pic>
      <p:sp>
        <p:nvSpPr>
          <p:cNvPr id="51" name="CuadroTexto 50"/>
          <p:cNvSpPr txBox="1"/>
          <p:nvPr/>
        </p:nvSpPr>
        <p:spPr>
          <a:xfrm>
            <a:off x="369108" y="8482359"/>
            <a:ext cx="1161434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The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b="1" dirty="0" smtClean="0">
                <a:solidFill>
                  <a:srgbClr val="011F47"/>
                </a:solidFill>
                <a:latin typeface="AbhayaLibre-Regular"/>
              </a:rPr>
              <a:t>Standard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category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is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based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on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current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treatment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indications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with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approved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funding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by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the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Spanish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National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Health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System</a:t>
            </a:r>
            <a:endParaRPr lang="es-ES" sz="1600" dirty="0" smtClean="0">
              <a:solidFill>
                <a:srgbClr val="011F47"/>
              </a:solidFill>
              <a:latin typeface="AbhayaLibre-Regular"/>
            </a:endParaRPr>
          </a:p>
          <a:p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The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b="1" dirty="0" err="1" smtClean="0">
                <a:solidFill>
                  <a:srgbClr val="011F47"/>
                </a:solidFill>
                <a:latin typeface="AbhayaLibre-Regular"/>
              </a:rPr>
              <a:t>Recommended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category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is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based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on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current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recommendations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by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EMEA and FDA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666221" y="4867817"/>
            <a:ext cx="9525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i="0" spc="0" baseline="0" dirty="0" smtClean="0">
                <a:solidFill>
                  <a:srgbClr val="011F47"/>
                </a:solidFill>
                <a:latin typeface="Arimo-Regular"/>
              </a:rPr>
              <a:t>NTRK</a:t>
            </a:r>
            <a:endParaRPr lang="es-E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Freeform 490"/>
          <p:cNvSpPr/>
          <p:nvPr/>
        </p:nvSpPr>
        <p:spPr>
          <a:xfrm flipV="1">
            <a:off x="0" y="0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1" name="Freeform 491"/>
          <p:cNvSpPr/>
          <p:nvPr/>
        </p:nvSpPr>
        <p:spPr>
          <a:xfrm flipV="1">
            <a:off x="0" y="14997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92" name="Picture 49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4867752" cy="4927472"/>
          </a:xfrm>
          <a:prstGeom prst="rect">
            <a:avLst/>
          </a:prstGeom>
          <a:noFill/>
        </p:spPr>
      </p:pic>
      <p:sp>
        <p:nvSpPr>
          <p:cNvPr id="493" name="Freeform 493"/>
          <p:cNvSpPr/>
          <p:nvPr/>
        </p:nvSpPr>
        <p:spPr>
          <a:xfrm flipV="1">
            <a:off x="1152797" y="2226235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4" name="Freeform 494"/>
          <p:cNvSpPr/>
          <p:nvPr/>
        </p:nvSpPr>
        <p:spPr>
          <a:xfrm flipV="1">
            <a:off x="1005302" y="2078743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5" name="Freeform 495"/>
          <p:cNvSpPr/>
          <p:nvPr/>
        </p:nvSpPr>
        <p:spPr>
          <a:xfrm flipV="1">
            <a:off x="8931711" y="1995595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8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8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-57149" y="3175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6" name="Freeform 496"/>
          <p:cNvSpPr/>
          <p:nvPr/>
        </p:nvSpPr>
        <p:spPr>
          <a:xfrm flipV="1">
            <a:off x="8931711" y="2405170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488951" y="8636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7" name="Freeform 497"/>
          <p:cNvSpPr/>
          <p:nvPr/>
        </p:nvSpPr>
        <p:spPr>
          <a:xfrm flipV="1">
            <a:off x="8931711" y="2814745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035051" y="14097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8" name="Freeform 498"/>
          <p:cNvSpPr/>
          <p:nvPr/>
        </p:nvSpPr>
        <p:spPr>
          <a:xfrm flipV="1">
            <a:off x="8931711" y="3224320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9"/>
                  <a:pt x="97562" y="16740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40"/>
                </a:cubicBezTo>
                <a:cubicBezTo>
                  <a:pt x="11380" y="22099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581151" y="19558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9" name="Freeform 499"/>
          <p:cNvSpPr/>
          <p:nvPr/>
        </p:nvSpPr>
        <p:spPr>
          <a:xfrm flipV="1">
            <a:off x="6683737" y="2226235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0" name="Freeform 500"/>
          <p:cNvSpPr/>
          <p:nvPr/>
        </p:nvSpPr>
        <p:spPr>
          <a:xfrm flipV="1">
            <a:off x="6536242" y="2078743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01" name="Picture 50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21867" y="6234264"/>
            <a:ext cx="5366132" cy="4052736"/>
          </a:xfrm>
          <a:prstGeom prst="rect">
            <a:avLst/>
          </a:prstGeom>
          <a:noFill/>
        </p:spPr>
      </p:pic>
      <p:sp>
        <p:nvSpPr>
          <p:cNvPr id="502" name="Freeform 502"/>
          <p:cNvSpPr/>
          <p:nvPr/>
        </p:nvSpPr>
        <p:spPr>
          <a:xfrm flipV="1">
            <a:off x="12310697" y="2226235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3" name="Freeform 503"/>
          <p:cNvSpPr/>
          <p:nvPr/>
        </p:nvSpPr>
        <p:spPr>
          <a:xfrm flipV="1">
            <a:off x="12163201" y="2078743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4" name="Freeform 504"/>
          <p:cNvSpPr/>
          <p:nvPr/>
        </p:nvSpPr>
        <p:spPr>
          <a:xfrm flipV="1">
            <a:off x="3621860" y="2078743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5" name="Freeform 505"/>
          <p:cNvSpPr/>
          <p:nvPr/>
        </p:nvSpPr>
        <p:spPr>
          <a:xfrm flipV="1">
            <a:off x="3097948" y="2078743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6" name="Freeform 506"/>
          <p:cNvSpPr/>
          <p:nvPr/>
        </p:nvSpPr>
        <p:spPr>
          <a:xfrm flipV="1">
            <a:off x="3097948" y="2078743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00B050"/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7" name="Freeform 507"/>
          <p:cNvSpPr/>
          <p:nvPr/>
        </p:nvSpPr>
        <p:spPr>
          <a:xfrm flipV="1">
            <a:off x="9144074" y="2078743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8" name="Freeform 508"/>
          <p:cNvSpPr/>
          <p:nvPr/>
        </p:nvSpPr>
        <p:spPr>
          <a:xfrm flipV="1">
            <a:off x="8620162" y="2078743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9" name="Freeform 509"/>
          <p:cNvSpPr/>
          <p:nvPr/>
        </p:nvSpPr>
        <p:spPr>
          <a:xfrm flipV="1">
            <a:off x="8620162" y="2078743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C000"/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0" name="Freeform 510"/>
          <p:cNvSpPr/>
          <p:nvPr/>
        </p:nvSpPr>
        <p:spPr>
          <a:xfrm flipV="1">
            <a:off x="14779759" y="2078743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1" name="Freeform 511"/>
          <p:cNvSpPr/>
          <p:nvPr/>
        </p:nvSpPr>
        <p:spPr>
          <a:xfrm flipV="1">
            <a:off x="14260696" y="2078743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" name="Freeform 512"/>
          <p:cNvSpPr/>
          <p:nvPr/>
        </p:nvSpPr>
        <p:spPr>
          <a:xfrm flipV="1">
            <a:off x="14260696" y="2078743"/>
            <a:ext cx="1038125" cy="50844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0000"/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8" name="Picture 51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68055" y="559416"/>
            <a:ext cx="628649" cy="942975"/>
          </a:xfrm>
          <a:prstGeom prst="rect">
            <a:avLst/>
          </a:prstGeom>
          <a:noFill/>
        </p:spPr>
      </p:pic>
      <p:sp>
        <p:nvSpPr>
          <p:cNvPr id="522" name="Rectangle 522"/>
          <p:cNvSpPr/>
          <p:nvPr/>
        </p:nvSpPr>
        <p:spPr>
          <a:xfrm>
            <a:off x="253334" y="9656832"/>
            <a:ext cx="1164461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1. Martin-Broto J, Martinez-Marín V, Serrano et al. Gastrointestinal stromal tumors (GISTs): SEAP-SEOM consensus on pathologic and molecular diagnosis. Clin Transl Oncol. 2017 May;19(5):536-545. doi: 10.1007/s12094-016-1581-2. </a:t>
            </a:r>
          </a:p>
        </p:txBody>
      </p:sp>
      <p:sp>
        <p:nvSpPr>
          <p:cNvPr id="524" name="Rectangle 524"/>
          <p:cNvSpPr/>
          <p:nvPr/>
        </p:nvSpPr>
        <p:spPr>
          <a:xfrm>
            <a:off x="1564369" y="4676511"/>
            <a:ext cx="4113306" cy="22518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ctr"/>
            <a:r>
              <a:rPr lang="en-US" sz="2200" b="0" i="0" spc="0" baseline="0" dirty="0">
                <a:solidFill>
                  <a:srgbClr val="011F47"/>
                </a:solidFill>
                <a:latin typeface="Arimo-Regular"/>
              </a:rPr>
              <a:t>CD 117/c-kit </a:t>
            </a:r>
            <a:endParaRPr lang="en-US" sz="2200" b="0" i="0" spc="0" baseline="0" dirty="0" smtClean="0">
              <a:solidFill>
                <a:srgbClr val="011F47"/>
              </a:solidFill>
              <a:latin typeface="Arimo-Regular"/>
            </a:endParaRPr>
          </a:p>
          <a:p>
            <a:pPr marL="0" algn="ctr"/>
            <a:r>
              <a:rPr lang="en-US" sz="2200" b="0" i="0" spc="0" baseline="0" dirty="0" smtClean="0">
                <a:solidFill>
                  <a:srgbClr val="011F47"/>
                </a:solidFill>
                <a:latin typeface="Arimo-Regular"/>
              </a:rPr>
              <a:t>CD34</a:t>
            </a:r>
            <a:endParaRPr lang="en-US" sz="2200" dirty="0">
              <a:solidFill>
                <a:srgbClr val="011F47"/>
              </a:solidFill>
              <a:latin typeface="Arimo-Regular"/>
            </a:endParaRPr>
          </a:p>
          <a:p>
            <a:pPr marL="0" algn="ctr"/>
            <a:r>
              <a:rPr lang="en-US" sz="2200" b="0" i="0" spc="0" baseline="0" dirty="0" smtClean="0">
                <a:solidFill>
                  <a:srgbClr val="011F47"/>
                </a:solidFill>
                <a:latin typeface="Arimo-Regular"/>
              </a:rPr>
              <a:t>Number of mitosis/50 large fields</a:t>
            </a:r>
          </a:p>
          <a:p>
            <a:pPr marL="0" algn="ctr"/>
            <a:r>
              <a:rPr lang="en-US" sz="2200" b="0" i="0" spc="0" baseline="0" dirty="0" smtClean="0">
                <a:solidFill>
                  <a:srgbClr val="011F47"/>
                </a:solidFill>
                <a:latin typeface="Arimo-Regular"/>
              </a:rPr>
              <a:t>KIT </a:t>
            </a:r>
            <a:r>
              <a:rPr lang="en-US" sz="2200" dirty="0" smtClean="0">
                <a:solidFill>
                  <a:srgbClr val="011F47"/>
                </a:solidFill>
                <a:latin typeface="Arimo-Regular"/>
              </a:rPr>
              <a:t>and </a:t>
            </a:r>
            <a:r>
              <a:rPr lang="en-US" sz="2200" b="0" i="0" spc="0" baseline="0" dirty="0" smtClean="0">
                <a:solidFill>
                  <a:srgbClr val="011F47"/>
                </a:solidFill>
                <a:latin typeface="Arimo-Regular"/>
              </a:rPr>
              <a:t>PDGFR mutations</a:t>
            </a:r>
          </a:p>
          <a:p>
            <a:pPr marL="483450" algn="ctr">
              <a:lnSpc>
                <a:spcPts val="3463"/>
              </a:lnSpc>
            </a:pPr>
            <a:endParaRPr lang="en-US" sz="2362" b="0" i="0" spc="0" baseline="0" dirty="0" smtClean="0">
              <a:solidFill>
                <a:srgbClr val="011F47"/>
              </a:solidFill>
              <a:latin typeface="Arimo-Regular"/>
            </a:endParaRPr>
          </a:p>
          <a:p>
            <a:pPr marL="483450" algn="ctr">
              <a:lnSpc>
                <a:spcPts val="3463"/>
              </a:lnSpc>
            </a:pPr>
            <a:endParaRPr lang="en-US" sz="2362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527" name="Rectangle 527"/>
          <p:cNvSpPr/>
          <p:nvPr/>
        </p:nvSpPr>
        <p:spPr>
          <a:xfrm>
            <a:off x="14396711" y="4883806"/>
            <a:ext cx="769441" cy="135408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200" dirty="0">
                <a:solidFill>
                  <a:srgbClr val="011F47"/>
                </a:solidFill>
                <a:latin typeface="Arimo-Regular"/>
              </a:rPr>
              <a:t>NF1</a:t>
            </a:r>
          </a:p>
          <a:p>
            <a:pPr algn="ctr"/>
            <a:r>
              <a:rPr lang="en-US" sz="2200" dirty="0">
                <a:solidFill>
                  <a:srgbClr val="011F47"/>
                </a:solidFill>
                <a:latin typeface="Arimo-Regular"/>
              </a:rPr>
              <a:t>RAS</a:t>
            </a:r>
          </a:p>
          <a:p>
            <a:pPr algn="ctr"/>
            <a:r>
              <a:rPr lang="en-US" sz="2200" dirty="0">
                <a:solidFill>
                  <a:srgbClr val="011F47"/>
                </a:solidFill>
                <a:latin typeface="Arimo-Regular"/>
              </a:rPr>
              <a:t>FGFR</a:t>
            </a:r>
          </a:p>
          <a:p>
            <a:pPr algn="ctr"/>
            <a:endParaRPr lang="en-US" sz="220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528" name="Rectangle 528"/>
          <p:cNvSpPr/>
          <p:nvPr/>
        </p:nvSpPr>
        <p:spPr>
          <a:xfrm>
            <a:off x="7809418" y="4895909"/>
            <a:ext cx="2834109" cy="10156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ctr"/>
            <a:r>
              <a:rPr lang="en-US" sz="2200" dirty="0">
                <a:solidFill>
                  <a:srgbClr val="011F47"/>
                </a:solidFill>
                <a:latin typeface="Arimo-Regular"/>
              </a:rPr>
              <a:t>DOG1</a:t>
            </a:r>
            <a:r>
              <a:rPr lang="en-US" sz="2200" dirty="0" smtClean="0">
                <a:solidFill>
                  <a:srgbClr val="011F47"/>
                </a:solidFill>
                <a:latin typeface="Arimo-Regular"/>
              </a:rPr>
              <a:t>*</a:t>
            </a:r>
          </a:p>
          <a:p>
            <a:pPr algn="ctr"/>
            <a:r>
              <a:rPr lang="en-US" sz="2200" dirty="0" smtClean="0">
                <a:solidFill>
                  <a:srgbClr val="011F47"/>
                </a:solidFill>
                <a:latin typeface="Arimo-Regular"/>
              </a:rPr>
              <a:t>BRAF, SDHB, NTRK**</a:t>
            </a:r>
          </a:p>
          <a:p>
            <a:pPr marL="0" algn="ctr"/>
            <a:endParaRPr lang="en-US" sz="220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530" name="Rectangle 530"/>
          <p:cNvSpPr/>
          <p:nvPr/>
        </p:nvSpPr>
        <p:spPr>
          <a:xfrm>
            <a:off x="6692853" y="7671046"/>
            <a:ext cx="1162178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** GIST wild type</a:t>
            </a:r>
          </a:p>
        </p:txBody>
      </p:sp>
      <p:sp>
        <p:nvSpPr>
          <p:cNvPr id="531" name="Rectangle 531"/>
          <p:cNvSpPr/>
          <p:nvPr/>
        </p:nvSpPr>
        <p:spPr>
          <a:xfrm>
            <a:off x="6692853" y="7480546"/>
            <a:ext cx="1200650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 CD117 negative</a:t>
            </a:r>
          </a:p>
        </p:txBody>
      </p:sp>
      <p:sp>
        <p:nvSpPr>
          <p:cNvPr id="44" name="Flecha izquierda 43">
            <a:hlinkClick r:id="rId6" action="ppaction://hlinksldjump"/>
          </p:cNvPr>
          <p:cNvSpPr/>
          <p:nvPr/>
        </p:nvSpPr>
        <p:spPr>
          <a:xfrm>
            <a:off x="749508" y="536322"/>
            <a:ext cx="614597" cy="647901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F0AEAF6D-BA0D-CA44-945D-725E00228E81}"/>
              </a:ext>
            </a:extLst>
          </p:cNvPr>
          <p:cNvSpPr txBox="1"/>
          <p:nvPr/>
        </p:nvSpPr>
        <p:spPr>
          <a:xfrm>
            <a:off x="4516024" y="277152"/>
            <a:ext cx="124359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" sz="4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Personalised</a:t>
            </a:r>
            <a:r>
              <a:rPr lang="es-E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4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Cancer</a:t>
            </a:r>
            <a:r>
              <a:rPr lang="es-E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Medicine </a:t>
            </a:r>
            <a:r>
              <a:rPr lang="es-ES" sz="4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Flashcards</a:t>
            </a:r>
            <a:r>
              <a:rPr lang="es-E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4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2022</a:t>
            </a:r>
            <a:endParaRPr lang="es-ES" sz="4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 rtl="0"/>
            <a:r>
              <a:rPr lang="es-E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GIST</a:t>
            </a: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692" y="8460808"/>
            <a:ext cx="4707186" cy="1612484"/>
          </a:xfrm>
          <a:prstGeom prst="rect">
            <a:avLst/>
          </a:prstGeom>
        </p:spPr>
      </p:pic>
      <p:pic>
        <p:nvPicPr>
          <p:cNvPr id="43" name="Picture 129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85775" y="3288793"/>
            <a:ext cx="4184903" cy="1280159"/>
          </a:xfrm>
          <a:prstGeom prst="rect">
            <a:avLst/>
          </a:prstGeom>
          <a:noFill/>
          <a:extLst/>
        </p:spPr>
      </p:pic>
      <p:pic>
        <p:nvPicPr>
          <p:cNvPr id="46" name="Picture 127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8127" y="3535681"/>
            <a:ext cx="2145791" cy="774191"/>
          </a:xfrm>
          <a:prstGeom prst="rect">
            <a:avLst/>
          </a:prstGeom>
          <a:noFill/>
          <a:extLst/>
        </p:spPr>
      </p:pic>
      <p:grpSp>
        <p:nvGrpSpPr>
          <p:cNvPr id="49" name="Grupo 48"/>
          <p:cNvGrpSpPr/>
          <p:nvPr/>
        </p:nvGrpSpPr>
        <p:grpSpPr>
          <a:xfrm>
            <a:off x="7431023" y="3535681"/>
            <a:ext cx="3669224" cy="774191"/>
            <a:chOff x="7431023" y="3535681"/>
            <a:chExt cx="3669224" cy="774191"/>
          </a:xfrm>
        </p:grpSpPr>
        <p:pic>
          <p:nvPicPr>
            <p:cNvPr id="50" name="Picture 128"/>
            <p:cNvPicPr>
              <a:picLocks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431023" y="3535681"/>
              <a:ext cx="3422903" cy="774191"/>
            </a:xfrm>
            <a:prstGeom prst="rect">
              <a:avLst/>
            </a:prstGeom>
            <a:noFill/>
            <a:extLst/>
          </p:spPr>
        </p:pic>
        <p:sp>
          <p:nvSpPr>
            <p:cNvPr id="51" name="CuadroTexto 50"/>
            <p:cNvSpPr txBox="1"/>
            <p:nvPr/>
          </p:nvSpPr>
          <p:spPr>
            <a:xfrm>
              <a:off x="10713593" y="3569075"/>
              <a:ext cx="3866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" dirty="0">
                <a:solidFill>
                  <a:srgbClr val="012048"/>
                </a:solidFill>
              </a:endParaRPr>
            </a:p>
          </p:txBody>
        </p:sp>
      </p:grpSp>
      <p:sp>
        <p:nvSpPr>
          <p:cNvPr id="52" name="CuadroTexto 51"/>
          <p:cNvSpPr txBox="1"/>
          <p:nvPr/>
        </p:nvSpPr>
        <p:spPr>
          <a:xfrm>
            <a:off x="283602" y="8921813"/>
            <a:ext cx="1161434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The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b="1" dirty="0" smtClean="0">
                <a:solidFill>
                  <a:srgbClr val="011F47"/>
                </a:solidFill>
                <a:latin typeface="AbhayaLibre-Regular"/>
              </a:rPr>
              <a:t>Standard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category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is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based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on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current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treatment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indications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with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approved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funding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by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the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Spanish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National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Health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System</a:t>
            </a:r>
            <a:endParaRPr lang="es-ES" sz="1600" dirty="0" smtClean="0">
              <a:solidFill>
                <a:srgbClr val="011F47"/>
              </a:solidFill>
              <a:latin typeface="AbhayaLibre-Regular"/>
            </a:endParaRPr>
          </a:p>
          <a:p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The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b="1" dirty="0" err="1" smtClean="0">
                <a:solidFill>
                  <a:srgbClr val="011F47"/>
                </a:solidFill>
                <a:latin typeface="AbhayaLibre-Regular"/>
              </a:rPr>
              <a:t>Recommended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category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is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based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on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current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recommendations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by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EMEA and FDA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10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4822392" cy="4984621"/>
          </a:xfrm>
          <a:prstGeom prst="rect">
            <a:avLst/>
          </a:prstGeom>
          <a:noFill/>
        </p:spPr>
      </p:pic>
      <p:pic>
        <p:nvPicPr>
          <p:cNvPr id="106" name="Picture 10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76509" y="6291412"/>
            <a:ext cx="5411490" cy="3995588"/>
          </a:xfrm>
          <a:prstGeom prst="rect">
            <a:avLst/>
          </a:prstGeom>
          <a:noFill/>
        </p:spPr>
      </p:pic>
      <p:sp>
        <p:nvSpPr>
          <p:cNvPr id="107" name="Freeform 107"/>
          <p:cNvSpPr/>
          <p:nvPr/>
        </p:nvSpPr>
        <p:spPr>
          <a:xfrm flipV="1">
            <a:off x="8886351" y="205273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8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8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-57149" y="3175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" name="Freeform 108"/>
          <p:cNvSpPr/>
          <p:nvPr/>
        </p:nvSpPr>
        <p:spPr>
          <a:xfrm flipV="1">
            <a:off x="8886351" y="246231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488951" y="8636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Freeform 109"/>
          <p:cNvSpPr/>
          <p:nvPr/>
        </p:nvSpPr>
        <p:spPr>
          <a:xfrm flipV="1">
            <a:off x="8886351" y="287188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035051" y="14097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" name="Freeform 110"/>
          <p:cNvSpPr/>
          <p:nvPr/>
        </p:nvSpPr>
        <p:spPr>
          <a:xfrm flipV="1">
            <a:off x="8886351" y="328146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9"/>
                  <a:pt x="97562" y="16740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40"/>
                </a:cubicBezTo>
                <a:cubicBezTo>
                  <a:pt x="11380" y="22099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581151" y="19558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A9B72F0-0585-E440-B838-8175E8C386F8}"/>
              </a:ext>
            </a:extLst>
          </p:cNvPr>
          <p:cNvSpPr txBox="1"/>
          <p:nvPr/>
        </p:nvSpPr>
        <p:spPr>
          <a:xfrm>
            <a:off x="4374458" y="1997914"/>
            <a:ext cx="141843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-ES" sz="7200" b="1" dirty="0" err="1">
                <a:solidFill>
                  <a:schemeClr val="tx2">
                    <a:lumMod val="75000"/>
                  </a:schemeClr>
                </a:solidFill>
              </a:rPr>
              <a:t>Personalised</a:t>
            </a:r>
            <a:r>
              <a:rPr lang="es-ES" sz="7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7200" b="1" dirty="0" err="1">
                <a:solidFill>
                  <a:schemeClr val="tx2">
                    <a:lumMod val="75000"/>
                  </a:schemeClr>
                </a:solidFill>
              </a:rPr>
              <a:t>Cancer</a:t>
            </a:r>
            <a:r>
              <a:rPr lang="es-ES" sz="7200" b="1" dirty="0">
                <a:solidFill>
                  <a:schemeClr val="tx2">
                    <a:lumMod val="75000"/>
                  </a:schemeClr>
                </a:solidFill>
              </a:rPr>
              <a:t> Medicine </a:t>
            </a:r>
          </a:p>
          <a:p>
            <a:pPr algn="l" rtl="0"/>
            <a:r>
              <a:rPr lang="es-ES" sz="7200" b="1" dirty="0" err="1">
                <a:solidFill>
                  <a:schemeClr val="tx2">
                    <a:lumMod val="75000"/>
                  </a:schemeClr>
                </a:solidFill>
              </a:rPr>
              <a:t>Flashcards</a:t>
            </a:r>
            <a:r>
              <a:rPr lang="es-ES" sz="7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7200" b="1" dirty="0" smtClean="0">
                <a:solidFill>
                  <a:schemeClr val="tx2">
                    <a:lumMod val="75000"/>
                  </a:schemeClr>
                </a:solidFill>
              </a:rPr>
              <a:t>2022</a:t>
            </a:r>
            <a:endParaRPr lang="es-ES" sz="7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74" y="6304151"/>
            <a:ext cx="8193734" cy="2719052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269628" y="9739960"/>
            <a:ext cx="228313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dirty="0" err="1" smtClean="0">
                <a:solidFill>
                  <a:srgbClr val="011F47"/>
                </a:solidFill>
                <a:latin typeface="AbhayaLibre-Regular"/>
              </a:rPr>
              <a:t>February</a:t>
            </a:r>
            <a:r>
              <a:rPr lang="es-ES" sz="2000" dirty="0" smtClean="0">
                <a:solidFill>
                  <a:srgbClr val="011F47"/>
                </a:solidFill>
                <a:latin typeface="AbhayaLibre-Regular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298011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10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18288000" cy="10286999"/>
          </a:xfrm>
          <a:prstGeom prst="rect">
            <a:avLst/>
          </a:prstGeom>
          <a:noFill/>
        </p:spPr>
      </p:pic>
      <p:sp>
        <p:nvSpPr>
          <p:cNvPr id="101" name="Freeform 101"/>
          <p:cNvSpPr/>
          <p:nvPr/>
        </p:nvSpPr>
        <p:spPr>
          <a:xfrm flipV="1">
            <a:off x="0" y="1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" name="Freeform 102"/>
          <p:cNvSpPr/>
          <p:nvPr/>
        </p:nvSpPr>
        <p:spPr>
          <a:xfrm flipV="1">
            <a:off x="0" y="1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3" name="Picture 10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4822392" cy="4984621"/>
          </a:xfrm>
          <a:prstGeom prst="rect">
            <a:avLst/>
          </a:prstGeom>
          <a:noFill/>
        </p:spPr>
      </p:pic>
      <p:sp>
        <p:nvSpPr>
          <p:cNvPr id="104" name="Freeform 104"/>
          <p:cNvSpPr/>
          <p:nvPr/>
        </p:nvSpPr>
        <p:spPr>
          <a:xfrm flipV="1">
            <a:off x="1107416" y="1603420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10509127" y="4584741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4584741"/>
                </a:lnTo>
                <a:lnTo>
                  <a:pt x="10509127" y="4584741"/>
                </a:lnTo>
                <a:close/>
                <a:moveTo>
                  <a:pt x="0" y="4889541"/>
                </a:moveTo>
              </a:path>
            </a:pathLst>
          </a:custGeom>
          <a:solidFill>
            <a:srgbClr val="1E1C40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Freeform 105"/>
          <p:cNvSpPr/>
          <p:nvPr/>
        </p:nvSpPr>
        <p:spPr>
          <a:xfrm flipV="1">
            <a:off x="959974" y="1456094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0" y="4584741"/>
                </a:moveTo>
                <a:lnTo>
                  <a:pt x="10509127" y="4584741"/>
                </a:lnTo>
                <a:lnTo>
                  <a:pt x="10509127" y="0"/>
                </a:lnTo>
                <a:lnTo>
                  <a:pt x="0" y="0"/>
                </a:lnTo>
                <a:lnTo>
                  <a:pt x="0" y="4584741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6" name="Picture 10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76509" y="6291412"/>
            <a:ext cx="5411490" cy="3995588"/>
          </a:xfrm>
          <a:prstGeom prst="rect">
            <a:avLst/>
          </a:prstGeom>
          <a:noFill/>
        </p:spPr>
      </p:pic>
      <p:sp>
        <p:nvSpPr>
          <p:cNvPr id="107" name="Freeform 107"/>
          <p:cNvSpPr/>
          <p:nvPr/>
        </p:nvSpPr>
        <p:spPr>
          <a:xfrm flipV="1">
            <a:off x="8886351" y="205273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8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8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-57149" y="3175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" name="Freeform 108"/>
          <p:cNvSpPr/>
          <p:nvPr/>
        </p:nvSpPr>
        <p:spPr>
          <a:xfrm flipV="1">
            <a:off x="8886351" y="246231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488951" y="8636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Freeform 109"/>
          <p:cNvSpPr/>
          <p:nvPr/>
        </p:nvSpPr>
        <p:spPr>
          <a:xfrm flipV="1">
            <a:off x="8886351" y="287188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035051" y="14097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" name="Freeform 110"/>
          <p:cNvSpPr/>
          <p:nvPr/>
        </p:nvSpPr>
        <p:spPr>
          <a:xfrm flipV="1">
            <a:off x="8886351" y="328146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9"/>
                  <a:pt x="97562" y="16740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40"/>
                </a:cubicBezTo>
                <a:cubicBezTo>
                  <a:pt x="11380" y="22099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581151" y="19558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" name="Freeform 111"/>
          <p:cNvSpPr/>
          <p:nvPr/>
        </p:nvSpPr>
        <p:spPr>
          <a:xfrm flipV="1">
            <a:off x="6629629" y="1603420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10509127" y="4584741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4584741"/>
                </a:lnTo>
                <a:lnTo>
                  <a:pt x="10509127" y="4584741"/>
                </a:lnTo>
                <a:close/>
                <a:moveTo>
                  <a:pt x="0" y="4889541"/>
                </a:moveTo>
              </a:path>
            </a:pathLst>
          </a:custGeom>
          <a:solidFill>
            <a:srgbClr val="1E1C40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" name="Freeform 112"/>
          <p:cNvSpPr/>
          <p:nvPr/>
        </p:nvSpPr>
        <p:spPr>
          <a:xfrm flipV="1">
            <a:off x="6482187" y="1456094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0" y="4584741"/>
                </a:moveTo>
                <a:lnTo>
                  <a:pt x="10509127" y="4584741"/>
                </a:lnTo>
                <a:lnTo>
                  <a:pt x="10509127" y="0"/>
                </a:lnTo>
                <a:lnTo>
                  <a:pt x="0" y="0"/>
                </a:lnTo>
                <a:lnTo>
                  <a:pt x="0" y="4584741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" name="Freeform 113"/>
          <p:cNvSpPr/>
          <p:nvPr/>
        </p:nvSpPr>
        <p:spPr>
          <a:xfrm flipV="1">
            <a:off x="12265314" y="1603420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10509127" y="4584741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4584741"/>
                </a:lnTo>
                <a:lnTo>
                  <a:pt x="10509127" y="4584741"/>
                </a:lnTo>
                <a:close/>
                <a:moveTo>
                  <a:pt x="0" y="4889541"/>
                </a:moveTo>
              </a:path>
            </a:pathLst>
          </a:custGeom>
          <a:solidFill>
            <a:srgbClr val="1E1C40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" name="Freeform 114"/>
          <p:cNvSpPr/>
          <p:nvPr/>
        </p:nvSpPr>
        <p:spPr>
          <a:xfrm flipV="1">
            <a:off x="12117872" y="1456094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0" y="4584741"/>
                </a:moveTo>
                <a:lnTo>
                  <a:pt x="10509127" y="4584741"/>
                </a:lnTo>
                <a:lnTo>
                  <a:pt x="10509127" y="0"/>
                </a:lnTo>
                <a:lnTo>
                  <a:pt x="0" y="0"/>
                </a:lnTo>
                <a:lnTo>
                  <a:pt x="0" y="4584741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" name="Freeform 120"/>
          <p:cNvSpPr/>
          <p:nvPr/>
        </p:nvSpPr>
        <p:spPr>
          <a:xfrm flipV="1">
            <a:off x="1107416" y="4216383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10509127" y="4584741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4584741"/>
                </a:lnTo>
                <a:lnTo>
                  <a:pt x="10509127" y="4584741"/>
                </a:lnTo>
                <a:close/>
                <a:moveTo>
                  <a:pt x="0" y="4889541"/>
                </a:moveTo>
              </a:path>
            </a:pathLst>
          </a:custGeom>
          <a:solidFill>
            <a:srgbClr val="1E1C40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" name="Freeform 121"/>
          <p:cNvSpPr/>
          <p:nvPr/>
        </p:nvSpPr>
        <p:spPr>
          <a:xfrm flipV="1">
            <a:off x="959974" y="4069058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0" y="4584741"/>
                </a:moveTo>
                <a:lnTo>
                  <a:pt x="10509127" y="4584741"/>
                </a:lnTo>
                <a:lnTo>
                  <a:pt x="10509127" y="0"/>
                </a:lnTo>
                <a:lnTo>
                  <a:pt x="0" y="0"/>
                </a:lnTo>
                <a:lnTo>
                  <a:pt x="0" y="4584741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" name="Freeform 122"/>
          <p:cNvSpPr/>
          <p:nvPr/>
        </p:nvSpPr>
        <p:spPr>
          <a:xfrm flipV="1">
            <a:off x="6629629" y="4216383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10509127" y="4584741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4584741"/>
                </a:lnTo>
                <a:lnTo>
                  <a:pt x="10509127" y="4584741"/>
                </a:lnTo>
                <a:close/>
                <a:moveTo>
                  <a:pt x="0" y="4889541"/>
                </a:moveTo>
              </a:path>
            </a:pathLst>
          </a:custGeom>
          <a:solidFill>
            <a:srgbClr val="1E1C40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" name="Freeform 123"/>
          <p:cNvSpPr/>
          <p:nvPr/>
        </p:nvSpPr>
        <p:spPr>
          <a:xfrm flipV="1">
            <a:off x="6482187" y="4069058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0" y="4584741"/>
                </a:moveTo>
                <a:lnTo>
                  <a:pt x="10509127" y="4584741"/>
                </a:lnTo>
                <a:lnTo>
                  <a:pt x="10509127" y="0"/>
                </a:lnTo>
                <a:lnTo>
                  <a:pt x="0" y="0"/>
                </a:lnTo>
                <a:lnTo>
                  <a:pt x="0" y="4584741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" name="Freeform 124"/>
          <p:cNvSpPr/>
          <p:nvPr/>
        </p:nvSpPr>
        <p:spPr>
          <a:xfrm flipV="1">
            <a:off x="12265314" y="4216383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10509127" y="4584741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4584741"/>
                </a:lnTo>
                <a:lnTo>
                  <a:pt x="10509127" y="4584741"/>
                </a:lnTo>
                <a:close/>
                <a:moveTo>
                  <a:pt x="0" y="4889541"/>
                </a:moveTo>
              </a:path>
            </a:pathLst>
          </a:custGeom>
          <a:solidFill>
            <a:srgbClr val="1E1C40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" name="Freeform 125"/>
          <p:cNvSpPr/>
          <p:nvPr/>
        </p:nvSpPr>
        <p:spPr>
          <a:xfrm flipV="1">
            <a:off x="12117872" y="4069058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0" y="4584741"/>
                </a:moveTo>
                <a:lnTo>
                  <a:pt x="10509127" y="4584741"/>
                </a:lnTo>
                <a:lnTo>
                  <a:pt x="10509127" y="0"/>
                </a:lnTo>
                <a:lnTo>
                  <a:pt x="0" y="0"/>
                </a:lnTo>
                <a:lnTo>
                  <a:pt x="0" y="4584741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7" name="Picture 127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2127" y="4767073"/>
            <a:ext cx="2441447" cy="774191"/>
          </a:xfrm>
          <a:prstGeom prst="rect">
            <a:avLst/>
          </a:prstGeom>
          <a:noFill/>
        </p:spPr>
      </p:pic>
      <p:sp>
        <p:nvSpPr>
          <p:cNvPr id="129" name="Freeform 129"/>
          <p:cNvSpPr/>
          <p:nvPr/>
        </p:nvSpPr>
        <p:spPr>
          <a:xfrm flipV="1">
            <a:off x="1176208" y="7039496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10509127" y="4584741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4584741"/>
                </a:lnTo>
                <a:lnTo>
                  <a:pt x="10509127" y="4584741"/>
                </a:lnTo>
                <a:close/>
                <a:moveTo>
                  <a:pt x="0" y="4889541"/>
                </a:moveTo>
              </a:path>
            </a:pathLst>
          </a:custGeom>
          <a:solidFill>
            <a:srgbClr val="1E1C40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" name="Freeform 130">
            <a:hlinkClick r:id="rId7" action="ppaction://hlinksldjump"/>
          </p:cNvPr>
          <p:cNvSpPr/>
          <p:nvPr/>
        </p:nvSpPr>
        <p:spPr>
          <a:xfrm flipV="1">
            <a:off x="1000894" y="6892170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0" y="4584741"/>
                </a:moveTo>
                <a:lnTo>
                  <a:pt x="10509127" y="4584741"/>
                </a:lnTo>
                <a:lnTo>
                  <a:pt x="10509127" y="0"/>
                </a:lnTo>
                <a:lnTo>
                  <a:pt x="0" y="0"/>
                </a:lnTo>
                <a:lnTo>
                  <a:pt x="0" y="4584741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" name="Freeform 131"/>
          <p:cNvSpPr/>
          <p:nvPr/>
        </p:nvSpPr>
        <p:spPr>
          <a:xfrm flipV="1">
            <a:off x="6674988" y="7039496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10509127" y="4584741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4584741"/>
                </a:lnTo>
                <a:lnTo>
                  <a:pt x="10509127" y="4584741"/>
                </a:lnTo>
                <a:close/>
                <a:moveTo>
                  <a:pt x="0" y="4889541"/>
                </a:moveTo>
              </a:path>
            </a:pathLst>
          </a:custGeom>
          <a:solidFill>
            <a:srgbClr val="1E1C40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" name="Freeform 132">
            <a:hlinkClick r:id="rId8" action="ppaction://hlinksldjump"/>
          </p:cNvPr>
          <p:cNvSpPr/>
          <p:nvPr/>
        </p:nvSpPr>
        <p:spPr>
          <a:xfrm flipV="1">
            <a:off x="6527546" y="6892170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0" y="4584741"/>
                </a:moveTo>
                <a:lnTo>
                  <a:pt x="10509127" y="4584741"/>
                </a:lnTo>
                <a:lnTo>
                  <a:pt x="10509127" y="0"/>
                </a:lnTo>
                <a:lnTo>
                  <a:pt x="0" y="0"/>
                </a:lnTo>
                <a:lnTo>
                  <a:pt x="0" y="4584741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" name="Freeform 133"/>
          <p:cNvSpPr/>
          <p:nvPr/>
        </p:nvSpPr>
        <p:spPr>
          <a:xfrm flipV="1">
            <a:off x="12310674" y="7039496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10509127" y="4584741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4584741"/>
                </a:lnTo>
                <a:lnTo>
                  <a:pt x="10509127" y="4584741"/>
                </a:lnTo>
                <a:close/>
                <a:moveTo>
                  <a:pt x="0" y="4889541"/>
                </a:moveTo>
              </a:path>
            </a:pathLst>
          </a:custGeom>
          <a:solidFill>
            <a:srgbClr val="1E1C40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" name="Freeform 134">
            <a:hlinkClick r:id="rId9" action="ppaction://hlinksldjump"/>
          </p:cNvPr>
          <p:cNvSpPr/>
          <p:nvPr/>
        </p:nvSpPr>
        <p:spPr>
          <a:xfrm flipV="1">
            <a:off x="12163232" y="6892170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0" y="4584741"/>
                </a:moveTo>
                <a:lnTo>
                  <a:pt x="10509127" y="4584741"/>
                </a:lnTo>
                <a:lnTo>
                  <a:pt x="10509127" y="0"/>
                </a:lnTo>
                <a:lnTo>
                  <a:pt x="0" y="0"/>
                </a:lnTo>
                <a:lnTo>
                  <a:pt x="0" y="4584741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Rectángulo 1">
            <a:hlinkClick r:id="rId10" action="ppaction://hlinksldjump"/>
          </p:cNvPr>
          <p:cNvSpPr/>
          <p:nvPr/>
        </p:nvSpPr>
        <p:spPr>
          <a:xfrm>
            <a:off x="967778" y="1438140"/>
            <a:ext cx="5231060" cy="2363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44" name="Rectángulo 43">
            <a:hlinkClick r:id="rId11" action="ppaction://hlinksldjump"/>
          </p:cNvPr>
          <p:cNvSpPr/>
          <p:nvPr/>
        </p:nvSpPr>
        <p:spPr>
          <a:xfrm>
            <a:off x="6488454" y="1487798"/>
            <a:ext cx="5231060" cy="2363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Rectángulo 44">
            <a:hlinkClick r:id="rId12" action="ppaction://hlinksldjump"/>
          </p:cNvPr>
          <p:cNvSpPr/>
          <p:nvPr/>
        </p:nvSpPr>
        <p:spPr>
          <a:xfrm>
            <a:off x="12117872" y="1473309"/>
            <a:ext cx="5231060" cy="2363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Rectángulo 45">
            <a:hlinkClick r:id="rId13" action="ppaction://hlinksldjump"/>
          </p:cNvPr>
          <p:cNvSpPr/>
          <p:nvPr/>
        </p:nvSpPr>
        <p:spPr>
          <a:xfrm>
            <a:off x="945530" y="4077349"/>
            <a:ext cx="5231060" cy="2363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Rectángulo 46">
            <a:hlinkClick r:id="rId14" action="ppaction://hlinksldjump"/>
          </p:cNvPr>
          <p:cNvSpPr/>
          <p:nvPr/>
        </p:nvSpPr>
        <p:spPr>
          <a:xfrm>
            <a:off x="6491434" y="4059401"/>
            <a:ext cx="5231060" cy="2363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Rectángulo 47">
            <a:hlinkClick r:id="rId15" action="ppaction://hlinksldjump"/>
          </p:cNvPr>
          <p:cNvSpPr/>
          <p:nvPr/>
        </p:nvSpPr>
        <p:spPr>
          <a:xfrm>
            <a:off x="12099061" y="4027267"/>
            <a:ext cx="5231060" cy="2363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2841AA9-0156-F14A-BCF9-F0C889FA2447}"/>
              </a:ext>
            </a:extLst>
          </p:cNvPr>
          <p:cNvSpPr txBox="1"/>
          <p:nvPr/>
        </p:nvSpPr>
        <p:spPr>
          <a:xfrm>
            <a:off x="4920343" y="321433"/>
            <a:ext cx="13963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-ES" sz="4400" b="1" dirty="0" err="1">
                <a:solidFill>
                  <a:schemeClr val="tx2"/>
                </a:solidFill>
              </a:rPr>
              <a:t>Personalised</a:t>
            </a:r>
            <a:r>
              <a:rPr lang="es-ES" sz="4400" b="1" dirty="0">
                <a:solidFill>
                  <a:schemeClr val="tx2"/>
                </a:solidFill>
              </a:rPr>
              <a:t> </a:t>
            </a:r>
            <a:r>
              <a:rPr lang="es-ES" sz="4400" b="1" dirty="0" err="1">
                <a:solidFill>
                  <a:schemeClr val="tx2"/>
                </a:solidFill>
              </a:rPr>
              <a:t>Cancer</a:t>
            </a:r>
            <a:r>
              <a:rPr lang="es-ES" sz="4400" b="1" dirty="0">
                <a:solidFill>
                  <a:schemeClr val="tx2"/>
                </a:solidFill>
              </a:rPr>
              <a:t> Medicine </a:t>
            </a:r>
            <a:r>
              <a:rPr lang="es-ES" sz="4400" b="1" dirty="0" err="1">
                <a:solidFill>
                  <a:schemeClr val="tx2"/>
                </a:solidFill>
              </a:rPr>
              <a:t>Flashcards</a:t>
            </a:r>
            <a:r>
              <a:rPr lang="es-ES" sz="4400" b="1" dirty="0">
                <a:solidFill>
                  <a:schemeClr val="tx2"/>
                </a:solidFill>
              </a:rPr>
              <a:t> </a:t>
            </a:r>
            <a:r>
              <a:rPr lang="es-ES" sz="4400" b="1" dirty="0" smtClean="0">
                <a:solidFill>
                  <a:schemeClr val="tx2"/>
                </a:solidFill>
              </a:rPr>
              <a:t>2022</a:t>
            </a:r>
            <a:endParaRPr lang="es-ES" sz="4400" b="1" dirty="0">
              <a:solidFill>
                <a:schemeClr val="tx2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3536" y="9236469"/>
            <a:ext cx="3776663" cy="1293726"/>
          </a:xfrm>
          <a:prstGeom prst="rect">
            <a:avLst/>
          </a:prstGeom>
        </p:spPr>
      </p:pic>
      <p:sp>
        <p:nvSpPr>
          <p:cNvPr id="7" name="CuadroTexto 6">
            <a:hlinkClick r:id="rId15" action="ppaction://hlinksldjump"/>
          </p:cNvPr>
          <p:cNvSpPr txBox="1"/>
          <p:nvPr/>
        </p:nvSpPr>
        <p:spPr>
          <a:xfrm>
            <a:off x="12812166" y="4725935"/>
            <a:ext cx="39797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Libre-Regular" panose="020B0604020202020204" charset="0"/>
              </a:rPr>
              <a:t>Ovarian</a:t>
            </a:r>
            <a:r>
              <a:rPr lang="es-ES" sz="44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Libre-Regular" panose="020B0604020202020204" charset="0"/>
              </a:rPr>
              <a:t> </a:t>
            </a:r>
            <a:r>
              <a:rPr lang="es-ES" sz="4400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Libre-Regular" panose="020B0604020202020204" charset="0"/>
              </a:rPr>
              <a:t>Cancer</a:t>
            </a:r>
            <a:endParaRPr lang="es-ES" sz="44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hayaLibre-Regular" panose="020B0604020202020204" charset="0"/>
            </a:endParaRPr>
          </a:p>
        </p:txBody>
      </p:sp>
      <p:sp>
        <p:nvSpPr>
          <p:cNvPr id="52" name="CuadroTexto 51">
            <a:hlinkClick r:id="rId11" action="ppaction://hlinksldjump"/>
          </p:cNvPr>
          <p:cNvSpPr txBox="1"/>
          <p:nvPr/>
        </p:nvSpPr>
        <p:spPr>
          <a:xfrm>
            <a:off x="7539705" y="2119577"/>
            <a:ext cx="34916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err="1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Libre-Regular" panose="020B0604020202020204" charset="0"/>
              </a:rPr>
              <a:t>Breast</a:t>
            </a:r>
            <a:r>
              <a:rPr lang="es-ES" sz="4400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Libre-Regular" panose="020B0604020202020204" charset="0"/>
              </a:rPr>
              <a:t> </a:t>
            </a:r>
            <a:r>
              <a:rPr lang="es-ES" sz="4400" dirty="0" err="1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Libre-Regular" panose="020B0604020202020204" charset="0"/>
              </a:rPr>
              <a:t>Cancer</a:t>
            </a:r>
            <a:endParaRPr lang="es-ES" sz="4400" dirty="0">
              <a:solidFill>
                <a:srgbClr val="FF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hayaLibre-Regular" panose="020B0604020202020204" charset="0"/>
            </a:endParaRPr>
          </a:p>
        </p:txBody>
      </p:sp>
      <p:sp>
        <p:nvSpPr>
          <p:cNvPr id="53" name="CuadroTexto 52">
            <a:hlinkClick r:id="rId12" action="ppaction://hlinksldjump"/>
          </p:cNvPr>
          <p:cNvSpPr txBox="1"/>
          <p:nvPr/>
        </p:nvSpPr>
        <p:spPr>
          <a:xfrm>
            <a:off x="12621348" y="2104218"/>
            <a:ext cx="4361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Libre-Regular" panose="020B0604020202020204" charset="0"/>
              </a:rPr>
              <a:t>Colorectal</a:t>
            </a:r>
            <a:r>
              <a:rPr lang="es-ES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Libre-Regular" panose="020B0604020202020204" charset="0"/>
              </a:rPr>
              <a:t> </a:t>
            </a:r>
            <a:r>
              <a:rPr lang="es-ES" sz="4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Libre-Regular" panose="020B0604020202020204" charset="0"/>
              </a:rPr>
              <a:t>Cancer</a:t>
            </a:r>
            <a:endParaRPr lang="es-ES" sz="4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hayaLibre-Regular" panose="020B0604020202020204" charset="0"/>
            </a:endParaRPr>
          </a:p>
        </p:txBody>
      </p:sp>
      <p:sp>
        <p:nvSpPr>
          <p:cNvPr id="54" name="CuadroTexto 53">
            <a:hlinkClick r:id="rId13" action="ppaction://hlinksldjump"/>
          </p:cNvPr>
          <p:cNvSpPr txBox="1"/>
          <p:nvPr/>
        </p:nvSpPr>
        <p:spPr>
          <a:xfrm>
            <a:off x="1622213" y="4798363"/>
            <a:ext cx="37913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err="1" smtClean="0">
                <a:solidFill>
                  <a:srgbClr val="99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Libre-Regular" panose="020B0604020202020204" charset="0"/>
              </a:rPr>
              <a:t>Gastric</a:t>
            </a:r>
            <a:r>
              <a:rPr lang="es-ES" sz="4400" dirty="0" smtClean="0">
                <a:solidFill>
                  <a:srgbClr val="99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Libre-Regular" panose="020B0604020202020204" charset="0"/>
              </a:rPr>
              <a:t> </a:t>
            </a:r>
            <a:r>
              <a:rPr lang="es-ES" sz="4400" dirty="0" err="1" smtClean="0">
                <a:solidFill>
                  <a:srgbClr val="99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Libre-Regular" panose="020B0604020202020204" charset="0"/>
              </a:rPr>
              <a:t>Cancer</a:t>
            </a:r>
            <a:endParaRPr lang="es-ES" sz="4400" dirty="0">
              <a:solidFill>
                <a:srgbClr val="99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hayaLibre-Regular" panose="020B0604020202020204" charset="0"/>
            </a:endParaRPr>
          </a:p>
        </p:txBody>
      </p:sp>
      <p:sp>
        <p:nvSpPr>
          <p:cNvPr id="55" name="CuadroTexto 54">
            <a:hlinkClick r:id="rId10" action="ppaction://hlinksldjump"/>
          </p:cNvPr>
          <p:cNvSpPr txBox="1"/>
          <p:nvPr/>
        </p:nvSpPr>
        <p:spPr>
          <a:xfrm>
            <a:off x="1849872" y="2229993"/>
            <a:ext cx="34916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Libre-Regular" panose="020B0604020202020204" charset="0"/>
              </a:rPr>
              <a:t>Lung</a:t>
            </a:r>
            <a:r>
              <a:rPr lang="es-E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Libre-Regular" panose="020B0604020202020204" charset="0"/>
              </a:rPr>
              <a:t> </a:t>
            </a:r>
            <a:r>
              <a:rPr lang="es-ES" sz="4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Libre-Regular" panose="020B0604020202020204" charset="0"/>
              </a:rPr>
              <a:t>Cancer</a:t>
            </a:r>
            <a:endParaRPr lang="es-E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hayaLibre-Regular" panose="020B0604020202020204" charset="0"/>
            </a:endParaRPr>
          </a:p>
        </p:txBody>
      </p:sp>
      <p:sp>
        <p:nvSpPr>
          <p:cNvPr id="56" name="CuadroTexto 55">
            <a:hlinkClick r:id="rId7" action="ppaction://hlinksldjump"/>
          </p:cNvPr>
          <p:cNvSpPr txBox="1"/>
          <p:nvPr/>
        </p:nvSpPr>
        <p:spPr>
          <a:xfrm>
            <a:off x="1504075" y="7538414"/>
            <a:ext cx="3837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Libre-Regular" panose="020B0604020202020204" charset="0"/>
              </a:rPr>
              <a:t>Prostate</a:t>
            </a:r>
            <a:r>
              <a:rPr lang="es-E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Libre-Regular" panose="020B0604020202020204" charset="0"/>
              </a:rPr>
              <a:t> </a:t>
            </a:r>
            <a:r>
              <a:rPr lang="es-ES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Libre-Regular" panose="020B0604020202020204" charset="0"/>
              </a:rPr>
              <a:t>Cancer</a:t>
            </a:r>
            <a:endParaRPr lang="es-ES" sz="44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hayaLibre-Regular" panose="020B0604020202020204" charset="0"/>
            </a:endParaRPr>
          </a:p>
        </p:txBody>
      </p:sp>
      <p:sp>
        <p:nvSpPr>
          <p:cNvPr id="57" name="CuadroTexto 56">
            <a:hlinkClick r:id="rId8" action="ppaction://hlinksldjump"/>
          </p:cNvPr>
          <p:cNvSpPr txBox="1"/>
          <p:nvPr/>
        </p:nvSpPr>
        <p:spPr>
          <a:xfrm>
            <a:off x="6944742" y="7538414"/>
            <a:ext cx="46174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Libre-Regular" panose="020B0604020202020204" charset="0"/>
              </a:rPr>
              <a:t>Pancreatic</a:t>
            </a:r>
            <a:r>
              <a:rPr lang="es-ES" sz="4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Libre-Regular" panose="020B0604020202020204" charset="0"/>
              </a:rPr>
              <a:t> </a:t>
            </a:r>
            <a:r>
              <a:rPr lang="es-ES" sz="4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Libre-Regular" panose="020B0604020202020204" charset="0"/>
              </a:rPr>
              <a:t>Cancer</a:t>
            </a:r>
            <a:endParaRPr lang="es-ES" sz="4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hayaLibre-Regular" panose="020B0604020202020204" charset="0"/>
            </a:endParaRPr>
          </a:p>
        </p:txBody>
      </p:sp>
      <p:sp>
        <p:nvSpPr>
          <p:cNvPr id="58" name="CuadroTexto 57">
            <a:hlinkClick r:id="rId9" action="ppaction://hlinksldjump"/>
          </p:cNvPr>
          <p:cNvSpPr txBox="1"/>
          <p:nvPr/>
        </p:nvSpPr>
        <p:spPr>
          <a:xfrm>
            <a:off x="13909516" y="7519765"/>
            <a:ext cx="34916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Libre-Regular" panose="020B0604020202020204" charset="0"/>
              </a:rPr>
              <a:t>GIST</a:t>
            </a:r>
            <a:endParaRPr lang="es-ES" sz="44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hayaLibre-Regular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Freeform 141"/>
          <p:cNvSpPr/>
          <p:nvPr/>
        </p:nvSpPr>
        <p:spPr>
          <a:xfrm flipV="1">
            <a:off x="0" y="1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" name="Freeform 142"/>
          <p:cNvSpPr/>
          <p:nvPr/>
        </p:nvSpPr>
        <p:spPr>
          <a:xfrm flipV="1">
            <a:off x="0" y="2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3" name="Picture 1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4867752" cy="4927472"/>
          </a:xfrm>
          <a:prstGeom prst="rect">
            <a:avLst/>
          </a:prstGeom>
          <a:noFill/>
        </p:spPr>
      </p:pic>
      <p:sp>
        <p:nvSpPr>
          <p:cNvPr id="144" name="Freeform 144"/>
          <p:cNvSpPr/>
          <p:nvPr/>
        </p:nvSpPr>
        <p:spPr>
          <a:xfrm flipV="1">
            <a:off x="1152797" y="2226230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" name="Freeform 145"/>
          <p:cNvSpPr/>
          <p:nvPr/>
        </p:nvSpPr>
        <p:spPr>
          <a:xfrm flipV="1">
            <a:off x="1005302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6" name="Picture 14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21867" y="6234263"/>
            <a:ext cx="5366132" cy="4052737"/>
          </a:xfrm>
          <a:prstGeom prst="rect">
            <a:avLst/>
          </a:prstGeom>
          <a:noFill/>
        </p:spPr>
      </p:pic>
      <p:sp>
        <p:nvSpPr>
          <p:cNvPr id="147" name="Freeform 147"/>
          <p:cNvSpPr/>
          <p:nvPr/>
        </p:nvSpPr>
        <p:spPr>
          <a:xfrm flipV="1">
            <a:off x="8931711" y="1995590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8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8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-57149" y="3175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" name="Freeform 148"/>
          <p:cNvSpPr/>
          <p:nvPr/>
        </p:nvSpPr>
        <p:spPr>
          <a:xfrm flipV="1">
            <a:off x="8931711" y="2405165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488951" y="8636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" name="Freeform 149"/>
          <p:cNvSpPr/>
          <p:nvPr/>
        </p:nvSpPr>
        <p:spPr>
          <a:xfrm flipV="1">
            <a:off x="8931711" y="2814740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035051" y="14097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" name="Freeform 150"/>
          <p:cNvSpPr/>
          <p:nvPr/>
        </p:nvSpPr>
        <p:spPr>
          <a:xfrm flipV="1">
            <a:off x="8931711" y="3224315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9"/>
                  <a:pt x="97562" y="16740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40"/>
                </a:cubicBezTo>
                <a:cubicBezTo>
                  <a:pt x="11380" y="22099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581151" y="19558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" name="Freeform 151"/>
          <p:cNvSpPr/>
          <p:nvPr/>
        </p:nvSpPr>
        <p:spPr>
          <a:xfrm flipV="1">
            <a:off x="6683737" y="2226230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" name="Freeform 152"/>
          <p:cNvSpPr/>
          <p:nvPr/>
        </p:nvSpPr>
        <p:spPr>
          <a:xfrm flipV="1">
            <a:off x="6536242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" name="Freeform 153"/>
          <p:cNvSpPr/>
          <p:nvPr/>
        </p:nvSpPr>
        <p:spPr>
          <a:xfrm flipV="1">
            <a:off x="12310697" y="2226230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" name="Freeform 154"/>
          <p:cNvSpPr/>
          <p:nvPr/>
        </p:nvSpPr>
        <p:spPr>
          <a:xfrm flipV="1">
            <a:off x="12163201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" name="Freeform 156"/>
          <p:cNvSpPr/>
          <p:nvPr/>
        </p:nvSpPr>
        <p:spPr>
          <a:xfrm flipV="1">
            <a:off x="14779759" y="2078741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" name="Freeform 157"/>
          <p:cNvSpPr/>
          <p:nvPr/>
        </p:nvSpPr>
        <p:spPr>
          <a:xfrm flipV="1">
            <a:off x="14260696" y="2078741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" name="Freeform 158"/>
          <p:cNvSpPr/>
          <p:nvPr/>
        </p:nvSpPr>
        <p:spPr>
          <a:xfrm flipV="1">
            <a:off x="14260696" y="2078741"/>
            <a:ext cx="1038125" cy="50844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1616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" name="Freeform 159"/>
          <p:cNvSpPr/>
          <p:nvPr/>
        </p:nvSpPr>
        <p:spPr>
          <a:xfrm flipV="1">
            <a:off x="9144074" y="2078741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" name="Freeform 160"/>
          <p:cNvSpPr/>
          <p:nvPr/>
        </p:nvSpPr>
        <p:spPr>
          <a:xfrm flipV="1">
            <a:off x="8620162" y="2078741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" name="Freeform 161"/>
          <p:cNvSpPr/>
          <p:nvPr/>
        </p:nvSpPr>
        <p:spPr>
          <a:xfrm flipV="1">
            <a:off x="8620162" y="2078741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C000"/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 dirty="0"/>
          </a:p>
        </p:txBody>
      </p:sp>
      <p:sp>
        <p:nvSpPr>
          <p:cNvPr id="162" name="Freeform 162"/>
          <p:cNvSpPr/>
          <p:nvPr/>
        </p:nvSpPr>
        <p:spPr>
          <a:xfrm flipV="1">
            <a:off x="3621860" y="2078741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" name="Freeform 163"/>
          <p:cNvSpPr/>
          <p:nvPr/>
        </p:nvSpPr>
        <p:spPr>
          <a:xfrm flipV="1">
            <a:off x="3097948" y="2078741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" name="Freeform 164"/>
          <p:cNvSpPr/>
          <p:nvPr/>
        </p:nvSpPr>
        <p:spPr>
          <a:xfrm flipV="1">
            <a:off x="3097948" y="2078741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7ED95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6" name="Picture 16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89327" y="536322"/>
            <a:ext cx="542925" cy="981075"/>
          </a:xfrm>
          <a:prstGeom prst="rect">
            <a:avLst/>
          </a:prstGeom>
          <a:noFill/>
        </p:spPr>
      </p:pic>
      <p:sp>
        <p:nvSpPr>
          <p:cNvPr id="173" name="Rectangle 173"/>
          <p:cNvSpPr/>
          <p:nvPr/>
        </p:nvSpPr>
        <p:spPr>
          <a:xfrm>
            <a:off x="310220" y="8795662"/>
            <a:ext cx="11711468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Garrido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 P, Conde E, de Castro J, et al. Updated guidelines for predictive biomarker testing in advanced non-small-cell lung cancer: a National Consensus of the Spanish Society of Pathology and the Spanish Society of Medical Oncology. Clin Transl Oncol. 2020 Jul;22(7):989-1003. doi: 10.1007/s12094-019-02218-4. .</a:t>
            </a:r>
          </a:p>
          <a:p>
            <a:pPr marL="342900" indent="-342900">
              <a:buAutoNum type="arabicPeriod"/>
            </a:pP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Colomer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 R,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Mondejar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 R, Romero-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Laorden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 N et al,. When should we order a next generation sequencing test in a patient with cancer? 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EClinicalMedicine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. 2020 Jul 31;25:100487.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doi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: 10.1016/j.eclinm.2020.100487..</a:t>
            </a:r>
          </a:p>
          <a:p>
            <a:pPr marL="342900" indent="-342900">
              <a:buAutoNum type="arabicPeriod"/>
            </a:pP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Mosele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 F,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Remon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 J, Mateo J, et al. Recommendations for the use of next-generation sequencing (NGS) for patients with metastatic cancers: a report from the ESMO Precision Medicine Working Group. Ann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Oncol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. 2020 Nov;31(11):1491-1505.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doi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: 10.1016/j.annonc.2020.07.014..</a:t>
            </a:r>
          </a:p>
          <a:p>
            <a:pPr marL="342900" indent="-342900">
              <a:buAutoNum type="arabicPeriod"/>
            </a:pPr>
            <a:r>
              <a:rPr lang="en-US" sz="1200" dirty="0">
                <a:solidFill>
                  <a:srgbClr val="011F47"/>
                </a:solidFill>
                <a:latin typeface="AbhayaLibre-Regular"/>
                <a:hlinkClick r:id="rId6"/>
              </a:rPr>
              <a:t>https://www.accessdata.fda.gov/cdrh_docs/pdf17/P170019S006A.pdf</a:t>
            </a:r>
            <a:endParaRPr lang="en-US" sz="1200" dirty="0">
              <a:solidFill>
                <a:srgbClr val="011F47"/>
              </a:solidFill>
              <a:latin typeface="AbhayaLibre-Regular"/>
            </a:endParaRPr>
          </a:p>
        </p:txBody>
      </p:sp>
      <p:sp>
        <p:nvSpPr>
          <p:cNvPr id="180" name="Rectangle 180"/>
          <p:cNvSpPr/>
          <p:nvPr/>
        </p:nvSpPr>
        <p:spPr>
          <a:xfrm>
            <a:off x="3153747" y="4594135"/>
            <a:ext cx="799899" cy="16927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ctr"/>
            <a:r>
              <a:rPr lang="en-US" sz="2200" b="0" i="0" spc="0" baseline="0" dirty="0" smtClean="0">
                <a:solidFill>
                  <a:srgbClr val="011F47"/>
                </a:solidFill>
                <a:latin typeface="Arimo-Regular"/>
              </a:rPr>
              <a:t>EGFR</a:t>
            </a:r>
          </a:p>
          <a:p>
            <a:pPr marL="0" algn="ctr"/>
            <a:r>
              <a:rPr lang="en-US" sz="2200" b="0" i="0" spc="0" baseline="0" dirty="0" smtClean="0">
                <a:solidFill>
                  <a:srgbClr val="011F47"/>
                </a:solidFill>
                <a:latin typeface="Arimo-Regular"/>
              </a:rPr>
              <a:t>ALK</a:t>
            </a:r>
          </a:p>
          <a:p>
            <a:pPr marL="0" algn="ctr"/>
            <a:r>
              <a:rPr lang="en-US" sz="2200" dirty="0" smtClean="0">
                <a:solidFill>
                  <a:srgbClr val="011F47"/>
                </a:solidFill>
                <a:latin typeface="Arimo-Regular"/>
              </a:rPr>
              <a:t>ROS1</a:t>
            </a:r>
          </a:p>
          <a:p>
            <a:pPr marL="0" algn="ctr"/>
            <a:r>
              <a:rPr lang="en-US" sz="2200" b="0" i="0" spc="0" baseline="0" dirty="0" smtClean="0">
                <a:solidFill>
                  <a:srgbClr val="011F47"/>
                </a:solidFill>
                <a:latin typeface="Arimo-Regular"/>
              </a:rPr>
              <a:t>PDL-1</a:t>
            </a:r>
            <a:endParaRPr lang="en-US" sz="2200" dirty="0">
              <a:solidFill>
                <a:srgbClr val="011F47"/>
              </a:solidFill>
              <a:latin typeface="Arimo-Regular"/>
            </a:endParaRPr>
          </a:p>
          <a:p>
            <a:pPr marL="0" algn="ctr"/>
            <a:r>
              <a:rPr lang="en-US" sz="2200" dirty="0" smtClean="0">
                <a:solidFill>
                  <a:srgbClr val="011F47"/>
                </a:solidFill>
                <a:latin typeface="Arimo-Regular"/>
              </a:rPr>
              <a:t>RET</a:t>
            </a:r>
            <a:endParaRPr lang="en-US" sz="2200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183" name="Rectangle 183"/>
          <p:cNvSpPr/>
          <p:nvPr/>
        </p:nvSpPr>
        <p:spPr>
          <a:xfrm>
            <a:off x="8342416" y="4812400"/>
            <a:ext cx="1768113" cy="24622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ctr">
              <a:lnSpc>
                <a:spcPts val="3224"/>
              </a:lnSpc>
            </a:pPr>
            <a:r>
              <a:rPr lang="en-US" sz="2199" b="0" i="0" spc="0" baseline="0" dirty="0" smtClean="0">
                <a:solidFill>
                  <a:srgbClr val="011F47"/>
                </a:solidFill>
                <a:latin typeface="Arimo-Regular"/>
              </a:rPr>
              <a:t>NTRK*</a:t>
            </a:r>
          </a:p>
          <a:p>
            <a:pPr algn="ctr">
              <a:lnSpc>
                <a:spcPts val="3224"/>
              </a:lnSpc>
            </a:pPr>
            <a:r>
              <a:rPr lang="en-US" sz="2199" b="0" i="0" spc="0" baseline="0" dirty="0" smtClean="0">
                <a:solidFill>
                  <a:srgbClr val="011F47"/>
                </a:solidFill>
                <a:latin typeface="Arimo-Regular"/>
              </a:rPr>
              <a:t>KRAS y MET*</a:t>
            </a:r>
          </a:p>
          <a:p>
            <a:pPr algn="ctr">
              <a:lnSpc>
                <a:spcPts val="3224"/>
              </a:lnSpc>
            </a:pPr>
            <a:r>
              <a:rPr lang="en-US" sz="2199" b="0" i="0" spc="0" baseline="0" dirty="0" smtClean="0">
                <a:solidFill>
                  <a:srgbClr val="011F47"/>
                </a:solidFill>
                <a:latin typeface="Arimo-Regular"/>
              </a:rPr>
              <a:t>BRAF V600</a:t>
            </a:r>
          </a:p>
          <a:p>
            <a:pPr algn="ctr">
              <a:lnSpc>
                <a:spcPts val="3224"/>
              </a:lnSpc>
            </a:pPr>
            <a:r>
              <a:rPr lang="en-US" sz="2199" b="0" i="0" spc="0" baseline="0" dirty="0" smtClean="0">
                <a:solidFill>
                  <a:srgbClr val="011F47"/>
                </a:solidFill>
                <a:latin typeface="Arimo-Regular"/>
              </a:rPr>
              <a:t>NGS**</a:t>
            </a:r>
          </a:p>
          <a:p>
            <a:pPr>
              <a:lnSpc>
                <a:spcPts val="3224"/>
              </a:lnSpc>
            </a:pPr>
            <a:endParaRPr lang="en-US" sz="2199" b="0" i="0" spc="0" baseline="0" dirty="0" smtClean="0">
              <a:solidFill>
                <a:srgbClr val="011F47"/>
              </a:solidFill>
              <a:latin typeface="Arimo-Regular"/>
            </a:endParaRPr>
          </a:p>
          <a:p>
            <a:pPr marL="0">
              <a:lnSpc>
                <a:spcPts val="3224"/>
              </a:lnSpc>
            </a:pPr>
            <a:endParaRPr lang="en-US" sz="2199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186" name="Rectangle 186"/>
          <p:cNvSpPr/>
          <p:nvPr/>
        </p:nvSpPr>
        <p:spPr>
          <a:xfrm>
            <a:off x="14391569" y="5094601"/>
            <a:ext cx="776133" cy="7839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5478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HER2</a:t>
            </a:r>
          </a:p>
          <a:p>
            <a:pPr marL="0">
              <a:lnSpc>
                <a:spcPts val="3224"/>
              </a:lnSpc>
            </a:pPr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NRG1</a:t>
            </a:r>
          </a:p>
        </p:txBody>
      </p:sp>
      <p:sp>
        <p:nvSpPr>
          <p:cNvPr id="187" name="Rectangle 187"/>
          <p:cNvSpPr/>
          <p:nvPr/>
        </p:nvSpPr>
        <p:spPr>
          <a:xfrm>
            <a:off x="6711019" y="7633500"/>
            <a:ext cx="3734997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 smtClean="0">
                <a:solidFill>
                  <a:srgbClr val="011F47"/>
                </a:solidFill>
                <a:latin typeface="Arimo-Regular"/>
              </a:rPr>
              <a:t>**in biopsies with little sample; Approved in the USA as</a:t>
            </a:r>
          </a:p>
          <a:p>
            <a:pPr marL="0"/>
            <a:r>
              <a:rPr lang="en-US" sz="1200" b="0" i="0" spc="0" baseline="0" dirty="0" smtClean="0">
                <a:solidFill>
                  <a:srgbClr val="011F47"/>
                </a:solidFill>
                <a:latin typeface="Arimo-Regular"/>
              </a:rPr>
              <a:t>accompanying diagnosis of EGFR and ALK inhibitors</a:t>
            </a:r>
            <a:endParaRPr lang="en-US" sz="1200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188" name="Rectangle 188"/>
          <p:cNvSpPr/>
          <p:nvPr/>
        </p:nvSpPr>
        <p:spPr>
          <a:xfrm>
            <a:off x="6711019" y="7452525"/>
            <a:ext cx="2345194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 smtClean="0">
                <a:solidFill>
                  <a:srgbClr val="011F47"/>
                </a:solidFill>
                <a:latin typeface="Arimo-Regular"/>
              </a:rPr>
              <a:t>*</a:t>
            </a:r>
            <a:r>
              <a:rPr lang="en-US" sz="1200" dirty="0" smtClean="0">
                <a:solidFill>
                  <a:srgbClr val="011F47"/>
                </a:solidFill>
                <a:latin typeface="Arimo-Regular"/>
              </a:rPr>
              <a:t>in tumors lacking driver mutations</a:t>
            </a:r>
            <a:endParaRPr lang="en-US" sz="1200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3" name="Flecha izquierda 2">
            <a:hlinkClick r:id="rId7" action="ppaction://hlinksldjump"/>
          </p:cNvPr>
          <p:cNvSpPr/>
          <p:nvPr/>
        </p:nvSpPr>
        <p:spPr>
          <a:xfrm>
            <a:off x="749508" y="536322"/>
            <a:ext cx="614597" cy="647901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226B35EC-34C4-0F45-A0F6-CF70CF3E0CA6}"/>
              </a:ext>
            </a:extLst>
          </p:cNvPr>
          <p:cNvSpPr txBox="1"/>
          <p:nvPr/>
        </p:nvSpPr>
        <p:spPr>
          <a:xfrm>
            <a:off x="4544599" y="277152"/>
            <a:ext cx="124359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" sz="4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Personalised</a:t>
            </a:r>
            <a:r>
              <a:rPr lang="es-ES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4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Cancer</a:t>
            </a:r>
            <a:r>
              <a:rPr lang="es-ES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Medicine </a:t>
            </a:r>
            <a:r>
              <a:rPr lang="es-ES" sz="4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Flashcards</a:t>
            </a:r>
            <a:r>
              <a:rPr lang="es-ES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4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2022</a:t>
            </a:r>
            <a:endParaRPr lang="es-ES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 rtl="0"/>
            <a:r>
              <a:rPr lang="es-ES" sz="4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Lung</a:t>
            </a:r>
            <a:r>
              <a:rPr lang="es-ES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4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Cancer</a:t>
            </a:r>
            <a:endParaRPr lang="es-ES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9" name="Imagen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692" y="8460808"/>
            <a:ext cx="4707186" cy="1612484"/>
          </a:xfrm>
          <a:prstGeom prst="rect">
            <a:avLst/>
          </a:prstGeom>
        </p:spPr>
      </p:pic>
      <p:pic>
        <p:nvPicPr>
          <p:cNvPr id="48" name="Picture 129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85775" y="3288793"/>
            <a:ext cx="4184903" cy="1280159"/>
          </a:xfrm>
          <a:prstGeom prst="rect">
            <a:avLst/>
          </a:prstGeom>
          <a:noFill/>
          <a:extLst/>
        </p:spPr>
      </p:pic>
      <p:grpSp>
        <p:nvGrpSpPr>
          <p:cNvPr id="5" name="Grupo 4"/>
          <p:cNvGrpSpPr/>
          <p:nvPr/>
        </p:nvGrpSpPr>
        <p:grpSpPr>
          <a:xfrm>
            <a:off x="2548127" y="3535681"/>
            <a:ext cx="2366856" cy="774191"/>
            <a:chOff x="2548127" y="3535681"/>
            <a:chExt cx="2366856" cy="774191"/>
          </a:xfrm>
        </p:grpSpPr>
        <p:pic>
          <p:nvPicPr>
            <p:cNvPr id="46" name="Picture 127"/>
            <p:cNvPicPr>
              <a:picLocks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548127" y="3535681"/>
              <a:ext cx="2145791" cy="774191"/>
            </a:xfrm>
            <a:prstGeom prst="rect">
              <a:avLst/>
            </a:prstGeom>
            <a:noFill/>
            <a:extLst/>
          </p:spPr>
        </p:pic>
        <p:sp>
          <p:nvSpPr>
            <p:cNvPr id="4" name="CuadroTexto 3"/>
            <p:cNvSpPr txBox="1"/>
            <p:nvPr/>
          </p:nvSpPr>
          <p:spPr>
            <a:xfrm>
              <a:off x="4539905" y="3561086"/>
              <a:ext cx="3750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" dirty="0">
                <a:solidFill>
                  <a:srgbClr val="012048"/>
                </a:solidFill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7431023" y="3535681"/>
            <a:ext cx="3669224" cy="774191"/>
            <a:chOff x="7431023" y="3535681"/>
            <a:chExt cx="3669224" cy="774191"/>
          </a:xfrm>
        </p:grpSpPr>
        <p:pic>
          <p:nvPicPr>
            <p:cNvPr id="47" name="Picture 128"/>
            <p:cNvPicPr>
              <a:picLocks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431023" y="3535681"/>
              <a:ext cx="3422903" cy="774191"/>
            </a:xfrm>
            <a:prstGeom prst="rect">
              <a:avLst/>
            </a:prstGeom>
            <a:noFill/>
            <a:extLst/>
          </p:spPr>
        </p:pic>
        <p:sp>
          <p:nvSpPr>
            <p:cNvPr id="50" name="CuadroTexto 49"/>
            <p:cNvSpPr txBox="1"/>
            <p:nvPr/>
          </p:nvSpPr>
          <p:spPr>
            <a:xfrm>
              <a:off x="10713593" y="3569075"/>
              <a:ext cx="3866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" dirty="0">
                <a:solidFill>
                  <a:srgbClr val="012048"/>
                </a:solidFill>
              </a:endParaRPr>
            </a:p>
          </p:txBody>
        </p:sp>
      </p:grpSp>
      <p:sp>
        <p:nvSpPr>
          <p:cNvPr id="51" name="CuadroTexto 50"/>
          <p:cNvSpPr txBox="1"/>
          <p:nvPr/>
        </p:nvSpPr>
        <p:spPr>
          <a:xfrm>
            <a:off x="310220" y="8131548"/>
            <a:ext cx="11711468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The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b="1" dirty="0" smtClean="0">
                <a:solidFill>
                  <a:srgbClr val="011F47"/>
                </a:solidFill>
                <a:latin typeface="AbhayaLibre-Regular"/>
              </a:rPr>
              <a:t>Standard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category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is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based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on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current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treatment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indications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with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approved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funding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by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the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Spanish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National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Health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System</a:t>
            </a:r>
            <a:endParaRPr lang="es-ES" sz="1600" dirty="0" smtClean="0">
              <a:solidFill>
                <a:srgbClr val="011F47"/>
              </a:solidFill>
              <a:latin typeface="AbhayaLibre-Regular"/>
            </a:endParaRPr>
          </a:p>
          <a:p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The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b="1" dirty="0" err="1" smtClean="0">
                <a:solidFill>
                  <a:srgbClr val="011F47"/>
                </a:solidFill>
                <a:latin typeface="AbhayaLibre-Regular"/>
              </a:rPr>
              <a:t>Recommended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category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is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based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on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current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recommendations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by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EMEA and FDA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Freeform 189"/>
          <p:cNvSpPr/>
          <p:nvPr/>
        </p:nvSpPr>
        <p:spPr>
          <a:xfrm flipV="1">
            <a:off x="0" y="3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" name="Freeform 190"/>
          <p:cNvSpPr/>
          <p:nvPr/>
        </p:nvSpPr>
        <p:spPr>
          <a:xfrm flipV="1">
            <a:off x="0" y="2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1" name="Picture 19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4867752" cy="4927472"/>
          </a:xfrm>
          <a:prstGeom prst="rect">
            <a:avLst/>
          </a:prstGeom>
          <a:noFill/>
        </p:spPr>
      </p:pic>
      <p:sp>
        <p:nvSpPr>
          <p:cNvPr id="192" name="Freeform 192"/>
          <p:cNvSpPr/>
          <p:nvPr/>
        </p:nvSpPr>
        <p:spPr>
          <a:xfrm flipV="1">
            <a:off x="1152797" y="2226230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" name="Freeform 193"/>
          <p:cNvSpPr/>
          <p:nvPr/>
        </p:nvSpPr>
        <p:spPr>
          <a:xfrm flipV="1">
            <a:off x="1005301" y="2173963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" name="Freeform 194"/>
          <p:cNvSpPr/>
          <p:nvPr/>
        </p:nvSpPr>
        <p:spPr>
          <a:xfrm flipV="1">
            <a:off x="8931711" y="1995592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8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8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-57149" y="3175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" name="Freeform 195"/>
          <p:cNvSpPr/>
          <p:nvPr/>
        </p:nvSpPr>
        <p:spPr>
          <a:xfrm flipV="1">
            <a:off x="8931711" y="2405167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488951" y="8636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" name="Freeform 196"/>
          <p:cNvSpPr/>
          <p:nvPr/>
        </p:nvSpPr>
        <p:spPr>
          <a:xfrm flipV="1">
            <a:off x="8931711" y="2814742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035051" y="14097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" name="Freeform 197"/>
          <p:cNvSpPr/>
          <p:nvPr/>
        </p:nvSpPr>
        <p:spPr>
          <a:xfrm flipV="1">
            <a:off x="8931711" y="3224317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9"/>
                  <a:pt x="97562" y="16740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40"/>
                </a:cubicBezTo>
                <a:cubicBezTo>
                  <a:pt x="11380" y="22099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581151" y="19558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" name="Freeform 198"/>
          <p:cNvSpPr/>
          <p:nvPr/>
        </p:nvSpPr>
        <p:spPr>
          <a:xfrm flipV="1">
            <a:off x="6683737" y="2226230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" name="Freeform 199"/>
          <p:cNvSpPr/>
          <p:nvPr/>
        </p:nvSpPr>
        <p:spPr>
          <a:xfrm flipV="1">
            <a:off x="6536242" y="2078738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0" name="Picture 20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21867" y="6234265"/>
            <a:ext cx="5366132" cy="4052735"/>
          </a:xfrm>
          <a:prstGeom prst="rect">
            <a:avLst/>
          </a:prstGeom>
          <a:noFill/>
        </p:spPr>
      </p:pic>
      <p:sp>
        <p:nvSpPr>
          <p:cNvPr id="201" name="Freeform 201"/>
          <p:cNvSpPr/>
          <p:nvPr/>
        </p:nvSpPr>
        <p:spPr>
          <a:xfrm flipV="1">
            <a:off x="12310697" y="2226230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" name="Freeform 202"/>
          <p:cNvSpPr/>
          <p:nvPr/>
        </p:nvSpPr>
        <p:spPr>
          <a:xfrm flipV="1">
            <a:off x="12163201" y="2078738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" name="Freeform 203"/>
          <p:cNvSpPr/>
          <p:nvPr/>
        </p:nvSpPr>
        <p:spPr>
          <a:xfrm flipV="1">
            <a:off x="3621860" y="2078741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" name="Freeform 204"/>
          <p:cNvSpPr/>
          <p:nvPr/>
        </p:nvSpPr>
        <p:spPr>
          <a:xfrm flipV="1">
            <a:off x="3097948" y="2078741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" name="Freeform 205"/>
          <p:cNvSpPr/>
          <p:nvPr/>
        </p:nvSpPr>
        <p:spPr>
          <a:xfrm flipV="1">
            <a:off x="3097948" y="2078741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7ED95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" name="Freeform 206"/>
          <p:cNvSpPr/>
          <p:nvPr/>
        </p:nvSpPr>
        <p:spPr>
          <a:xfrm flipV="1">
            <a:off x="9144074" y="2078741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" name="Freeform 207"/>
          <p:cNvSpPr/>
          <p:nvPr/>
        </p:nvSpPr>
        <p:spPr>
          <a:xfrm flipV="1">
            <a:off x="8620162" y="2078741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" name="Freeform 208"/>
          <p:cNvSpPr/>
          <p:nvPr/>
        </p:nvSpPr>
        <p:spPr>
          <a:xfrm flipV="1">
            <a:off x="8620162" y="2078741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C000"/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 dirty="0"/>
          </a:p>
        </p:txBody>
      </p:sp>
      <p:sp>
        <p:nvSpPr>
          <p:cNvPr id="209" name="Freeform 209"/>
          <p:cNvSpPr/>
          <p:nvPr/>
        </p:nvSpPr>
        <p:spPr>
          <a:xfrm flipV="1">
            <a:off x="14779759" y="2078741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" name="Freeform 210"/>
          <p:cNvSpPr/>
          <p:nvPr/>
        </p:nvSpPr>
        <p:spPr>
          <a:xfrm flipV="1">
            <a:off x="14260696" y="2078741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" name="Freeform 211"/>
          <p:cNvSpPr/>
          <p:nvPr/>
        </p:nvSpPr>
        <p:spPr>
          <a:xfrm flipV="1">
            <a:off x="14260696" y="2078741"/>
            <a:ext cx="1038125" cy="50844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1616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7" name="Picture 21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53366" y="536322"/>
            <a:ext cx="590549" cy="981075"/>
          </a:xfrm>
          <a:prstGeom prst="rect">
            <a:avLst/>
          </a:prstGeom>
          <a:noFill/>
        </p:spPr>
      </p:pic>
      <p:sp>
        <p:nvSpPr>
          <p:cNvPr id="221" name="Rectangle 221"/>
          <p:cNvSpPr/>
          <p:nvPr/>
        </p:nvSpPr>
        <p:spPr>
          <a:xfrm>
            <a:off x="399111" y="9416189"/>
            <a:ext cx="11613313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Colomer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 R, Aranda-López I, Albanell J, García-Caballero T, Ciruelos E, López-García MÁ, Cortés J, Rojo F, Martín M, Palacios-Calvo J. Biomarkers in breast cancer: A consensus statement by the Spanish Society of Medical Oncology and the Spanish Society of Pathology. Clin Transl Oncol. 2018 Jul;20(7):815-826. doi: 10.1007/s12094-017-1800-5. </a:t>
            </a:r>
          </a:p>
          <a:p>
            <a:pPr marL="342900" indent="-342900">
              <a:buAutoNum type="arabicPeriod"/>
            </a:pP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Litton JK, Burstein HJ, Turner NC. Molecular Testing in Breast Cancer. Am Soc Clin Oncol Educ Book. 2019 Jan;39:e1-e7. doi: 10.1200/EDBK_237715.</a:t>
            </a:r>
          </a:p>
          <a:p>
            <a:pPr marL="342900" indent="-342900">
              <a:buAutoNum type="arabicPeriod"/>
            </a:pP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 https://www.accessdata.fda.gov/cdrh_docs/pdf17/P170019S006A.pdf</a:t>
            </a:r>
          </a:p>
        </p:txBody>
      </p:sp>
      <p:sp>
        <p:nvSpPr>
          <p:cNvPr id="224" name="Rectangle 224"/>
          <p:cNvSpPr/>
          <p:nvPr/>
        </p:nvSpPr>
        <p:spPr>
          <a:xfrm>
            <a:off x="2242243" y="4368096"/>
            <a:ext cx="2920671" cy="11882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16873" algn="ctr"/>
            <a:r>
              <a:rPr lang="en-US" sz="2200" b="0" i="0" spc="0" baseline="0" dirty="0">
                <a:solidFill>
                  <a:srgbClr val="011F47"/>
                </a:solidFill>
                <a:latin typeface="Arimo-Regular"/>
              </a:rPr>
              <a:t>Estrogen Receptor</a:t>
            </a:r>
          </a:p>
          <a:p>
            <a:pPr marL="0" algn="ctr">
              <a:lnSpc>
                <a:spcPts val="3463"/>
              </a:lnSpc>
            </a:pPr>
            <a:r>
              <a:rPr lang="en-US" sz="2200" b="0" i="0" spc="0" baseline="0" dirty="0">
                <a:solidFill>
                  <a:srgbClr val="011F47"/>
                </a:solidFill>
                <a:latin typeface="Arimo-Regular"/>
              </a:rPr>
              <a:t>Progesterone </a:t>
            </a:r>
            <a:r>
              <a:rPr lang="en-US" sz="2200" b="0" i="0" spc="0" baseline="0" dirty="0" smtClean="0">
                <a:solidFill>
                  <a:srgbClr val="011F47"/>
                </a:solidFill>
                <a:latin typeface="Arimo-Regular"/>
              </a:rPr>
              <a:t>Receptor</a:t>
            </a:r>
          </a:p>
          <a:p>
            <a:pPr marL="0" algn="ctr">
              <a:lnSpc>
                <a:spcPts val="3463"/>
              </a:lnSpc>
            </a:pPr>
            <a:r>
              <a:rPr lang="en-US" sz="2200" dirty="0" smtClean="0">
                <a:solidFill>
                  <a:srgbClr val="011F47"/>
                </a:solidFill>
                <a:latin typeface="Arimo-Regular"/>
              </a:rPr>
              <a:t>HER2</a:t>
            </a:r>
            <a:endParaRPr lang="en-US" sz="2200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225" name="Rectangle 225"/>
          <p:cNvSpPr/>
          <p:nvPr/>
        </p:nvSpPr>
        <p:spPr>
          <a:xfrm>
            <a:off x="8530538" y="5130110"/>
            <a:ext cx="1155766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200" b="0" i="0" spc="0" baseline="0" dirty="0">
                <a:solidFill>
                  <a:srgbClr val="011F47"/>
                </a:solidFill>
                <a:latin typeface="Arimo-Regular"/>
              </a:rPr>
              <a:t>NGS*****</a:t>
            </a:r>
          </a:p>
        </p:txBody>
      </p:sp>
      <p:sp>
        <p:nvSpPr>
          <p:cNvPr id="226" name="Rectangle 226"/>
          <p:cNvSpPr/>
          <p:nvPr/>
        </p:nvSpPr>
        <p:spPr>
          <a:xfrm>
            <a:off x="1358962" y="5552269"/>
            <a:ext cx="4634923" cy="232627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ctr"/>
            <a:r>
              <a:rPr lang="en-US" sz="2200" b="0" i="0" spc="0" baseline="0" dirty="0">
                <a:solidFill>
                  <a:srgbClr val="011F47"/>
                </a:solidFill>
                <a:latin typeface="Arimo-Regular"/>
              </a:rPr>
              <a:t>Genetic platforms: Mammaprint,</a:t>
            </a:r>
          </a:p>
          <a:p>
            <a:pPr marL="51345" algn="ctr">
              <a:lnSpc>
                <a:spcPts val="3075"/>
              </a:lnSpc>
            </a:pPr>
            <a:r>
              <a:rPr lang="en-US" sz="2200" b="0" i="0" spc="0" baseline="0" dirty="0">
                <a:solidFill>
                  <a:srgbClr val="011F47"/>
                </a:solidFill>
                <a:latin typeface="Arimo-Regular"/>
              </a:rPr>
              <a:t>Oncotype, Prosigna, or </a:t>
            </a:r>
            <a:r>
              <a:rPr lang="en-US" sz="2200" b="0" i="0" spc="0" baseline="0" dirty="0" err="1">
                <a:solidFill>
                  <a:srgbClr val="011F47"/>
                </a:solidFill>
                <a:latin typeface="Arimo-Regular"/>
              </a:rPr>
              <a:t>Endopredict</a:t>
            </a:r>
            <a:r>
              <a:rPr lang="en-US" sz="2200" b="0" i="0" spc="0" baseline="0" dirty="0" smtClean="0">
                <a:solidFill>
                  <a:srgbClr val="011F47"/>
                </a:solidFill>
                <a:latin typeface="Arimo-Regular"/>
              </a:rPr>
              <a:t>*</a:t>
            </a:r>
          </a:p>
          <a:p>
            <a:pPr marL="51345" algn="ctr">
              <a:lnSpc>
                <a:spcPts val="3075"/>
              </a:lnSpc>
            </a:pPr>
            <a:r>
              <a:rPr lang="en-US" sz="2200" b="0" i="0" spc="0" baseline="0" dirty="0" smtClean="0">
                <a:solidFill>
                  <a:srgbClr val="011F47"/>
                </a:solidFill>
                <a:latin typeface="Arimo-Regular"/>
              </a:rPr>
              <a:t>BRCA 1 and BRCA 2**</a:t>
            </a:r>
          </a:p>
          <a:p>
            <a:pPr marL="51345" algn="ctr">
              <a:lnSpc>
                <a:spcPts val="3075"/>
              </a:lnSpc>
            </a:pPr>
            <a:r>
              <a:rPr lang="en-US" sz="2200" dirty="0" smtClean="0">
                <a:solidFill>
                  <a:srgbClr val="011F47"/>
                </a:solidFill>
                <a:latin typeface="Arimo-Regular"/>
              </a:rPr>
              <a:t>PDL-1***</a:t>
            </a:r>
          </a:p>
          <a:p>
            <a:pPr marL="51345" algn="ctr">
              <a:lnSpc>
                <a:spcPts val="3075"/>
              </a:lnSpc>
            </a:pPr>
            <a:r>
              <a:rPr lang="en-US" sz="2200" b="0" i="0" spc="0" baseline="0" dirty="0" smtClean="0">
                <a:solidFill>
                  <a:srgbClr val="011F47"/>
                </a:solidFill>
                <a:latin typeface="Arimo-Regular"/>
              </a:rPr>
              <a:t>PIK3CA****</a:t>
            </a:r>
          </a:p>
          <a:p>
            <a:pPr marL="51345" algn="ctr">
              <a:lnSpc>
                <a:spcPts val="3075"/>
              </a:lnSpc>
            </a:pPr>
            <a:endParaRPr lang="en-US" sz="2200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229" name="Rectangle 229"/>
          <p:cNvSpPr/>
          <p:nvPr/>
        </p:nvSpPr>
        <p:spPr>
          <a:xfrm>
            <a:off x="14779564" y="7144186"/>
            <a:ext cx="77616" cy="3743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 </a:t>
            </a:r>
          </a:p>
        </p:txBody>
      </p:sp>
      <p:sp>
        <p:nvSpPr>
          <p:cNvPr id="230" name="Rectangle 230"/>
          <p:cNvSpPr/>
          <p:nvPr/>
        </p:nvSpPr>
        <p:spPr>
          <a:xfrm>
            <a:off x="14321769" y="4686736"/>
            <a:ext cx="915672" cy="11935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93017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ESR1</a:t>
            </a:r>
          </a:p>
          <a:p>
            <a:pPr marL="0">
              <a:lnSpc>
                <a:spcPts val="3224"/>
              </a:lnSpc>
            </a:pPr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FGFR1</a:t>
            </a:r>
          </a:p>
          <a:p>
            <a:pPr marL="108495">
              <a:lnSpc>
                <a:spcPts val="3225"/>
              </a:lnSpc>
            </a:pPr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AKT1</a:t>
            </a:r>
          </a:p>
        </p:txBody>
      </p:sp>
      <p:sp>
        <p:nvSpPr>
          <p:cNvPr id="231" name="Rectangle 231"/>
          <p:cNvSpPr/>
          <p:nvPr/>
        </p:nvSpPr>
        <p:spPr>
          <a:xfrm>
            <a:off x="14407196" y="5915461"/>
            <a:ext cx="745038" cy="3743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PTEN</a:t>
            </a:r>
          </a:p>
        </p:txBody>
      </p:sp>
      <p:sp>
        <p:nvSpPr>
          <p:cNvPr id="232" name="Rectangle 232"/>
          <p:cNvSpPr/>
          <p:nvPr/>
        </p:nvSpPr>
        <p:spPr>
          <a:xfrm>
            <a:off x="12636886" y="6325036"/>
            <a:ext cx="4131870" cy="6768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Liquid biopsy and circulating cancer cells</a:t>
            </a:r>
          </a:p>
        </p:txBody>
      </p:sp>
      <p:sp>
        <p:nvSpPr>
          <p:cNvPr id="233" name="Rectangle 233"/>
          <p:cNvSpPr/>
          <p:nvPr/>
        </p:nvSpPr>
        <p:spPr>
          <a:xfrm>
            <a:off x="1331885" y="8218372"/>
            <a:ext cx="65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endParaRPr lang="en-US" sz="1200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234" name="Rectangle 234"/>
          <p:cNvSpPr/>
          <p:nvPr/>
        </p:nvSpPr>
        <p:spPr>
          <a:xfrm>
            <a:off x="6737903" y="7552605"/>
            <a:ext cx="585186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200" b="0" i="0" spc="0" baseline="0" dirty="0" smtClean="0">
                <a:solidFill>
                  <a:srgbClr val="011F47"/>
                </a:solidFill>
                <a:latin typeface="Arimo-Regular"/>
              </a:rPr>
              <a:t>***** Approved </a:t>
            </a:r>
            <a:r>
              <a:rPr lang="en-US" sz="1200" dirty="0" smtClean="0">
                <a:solidFill>
                  <a:srgbClr val="011F47"/>
                </a:solidFill>
                <a:latin typeface="Arimo-Regular"/>
              </a:rPr>
              <a:t>i</a:t>
            </a:r>
            <a:r>
              <a:rPr lang="en-US" sz="1200" b="0" i="0" spc="0" baseline="0" dirty="0" smtClean="0">
                <a:solidFill>
                  <a:srgbClr val="011F47"/>
                </a:solidFill>
                <a:latin typeface="Arimo-Regular"/>
              </a:rPr>
              <a:t>n US as companion diagnostics of a PI3K inhibitor</a:t>
            </a:r>
          </a:p>
          <a:p>
            <a:pPr marL="0"/>
            <a:endParaRPr lang="en-US" sz="1200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235" name="Rectangle 235"/>
          <p:cNvSpPr/>
          <p:nvPr/>
        </p:nvSpPr>
        <p:spPr>
          <a:xfrm>
            <a:off x="1405707" y="7571036"/>
            <a:ext cx="3818353" cy="119006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200" b="0" i="0" spc="0" baseline="0" dirty="0" smtClean="0">
                <a:solidFill>
                  <a:srgbClr val="011F47"/>
                </a:solidFill>
                <a:latin typeface="Arimo-Regular"/>
              </a:rPr>
              <a:t>*in early luminal breast cancer with high risk of relapsing</a:t>
            </a:r>
          </a:p>
          <a:p>
            <a:pPr marL="0"/>
            <a:r>
              <a:rPr lang="en-US" sz="1200" b="0" i="0" spc="0" baseline="0" dirty="0" smtClean="0">
                <a:solidFill>
                  <a:srgbClr val="011F47"/>
                </a:solidFill>
                <a:latin typeface="Arimo-Regular"/>
              </a:rPr>
              <a:t>**</a:t>
            </a: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in advanced triple negative or luminal breast cancer</a:t>
            </a:r>
          </a:p>
          <a:p>
            <a:pPr marL="0">
              <a:lnSpc>
                <a:spcPts val="1574"/>
              </a:lnSpc>
            </a:pP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*** in advanced triple negative breast </a:t>
            </a:r>
            <a:r>
              <a:rPr lang="en-US" sz="1200" b="0" i="0" spc="0" baseline="0" dirty="0" smtClean="0">
                <a:solidFill>
                  <a:srgbClr val="011F47"/>
                </a:solidFill>
                <a:latin typeface="Arimo-Regular"/>
              </a:rPr>
              <a:t>cancer</a:t>
            </a:r>
          </a:p>
          <a:p>
            <a:pPr>
              <a:lnSpc>
                <a:spcPts val="1574"/>
              </a:lnSpc>
            </a:pPr>
            <a:r>
              <a:rPr lang="en-US" sz="1200" b="0" i="0" spc="0" baseline="0" dirty="0" smtClean="0">
                <a:solidFill>
                  <a:srgbClr val="011F47"/>
                </a:solidFill>
                <a:latin typeface="Arimo-Regular"/>
              </a:rPr>
              <a:t>**** in advanced luminal breast cancer</a:t>
            </a:r>
          </a:p>
          <a:p>
            <a:pPr>
              <a:lnSpc>
                <a:spcPts val="1574"/>
              </a:lnSpc>
            </a:pPr>
            <a:endParaRPr lang="en-US" sz="1200" b="0" i="0" spc="0" baseline="0" dirty="0" smtClean="0">
              <a:solidFill>
                <a:srgbClr val="011F47"/>
              </a:solidFill>
              <a:latin typeface="Arimo-Regular"/>
            </a:endParaRPr>
          </a:p>
          <a:p>
            <a:pPr marL="0">
              <a:lnSpc>
                <a:spcPts val="1574"/>
              </a:lnSpc>
            </a:pPr>
            <a:endParaRPr lang="en-US" sz="1200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236" name="Rectangle 236"/>
          <p:cNvSpPr/>
          <p:nvPr/>
        </p:nvSpPr>
        <p:spPr>
          <a:xfrm>
            <a:off x="2035021" y="7977781"/>
            <a:ext cx="65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endParaRPr lang="en-US" sz="1200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50" name="Flecha izquierda 49">
            <a:hlinkClick r:id="rId5" action="ppaction://hlinksldjump"/>
          </p:cNvPr>
          <p:cNvSpPr/>
          <p:nvPr/>
        </p:nvSpPr>
        <p:spPr>
          <a:xfrm>
            <a:off x="749508" y="536322"/>
            <a:ext cx="614597" cy="647901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F4042E1B-8F54-7F40-A65C-80EAEC5B0CB7}"/>
              </a:ext>
            </a:extLst>
          </p:cNvPr>
          <p:cNvSpPr txBox="1"/>
          <p:nvPr/>
        </p:nvSpPr>
        <p:spPr>
          <a:xfrm>
            <a:off x="4458874" y="277152"/>
            <a:ext cx="124359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" sz="4400" dirty="0" err="1">
                <a:solidFill>
                  <a:srgbClr val="EC99D5"/>
                </a:solidFill>
              </a:rPr>
              <a:t>Personalised</a:t>
            </a:r>
            <a:r>
              <a:rPr lang="es-ES" sz="4400" dirty="0">
                <a:solidFill>
                  <a:srgbClr val="EC99D5"/>
                </a:solidFill>
              </a:rPr>
              <a:t> </a:t>
            </a:r>
            <a:r>
              <a:rPr lang="es-ES" sz="4400" dirty="0" err="1">
                <a:solidFill>
                  <a:srgbClr val="EC99D5"/>
                </a:solidFill>
              </a:rPr>
              <a:t>Cancer</a:t>
            </a:r>
            <a:r>
              <a:rPr lang="es-ES" sz="4400" dirty="0">
                <a:solidFill>
                  <a:srgbClr val="EC99D5"/>
                </a:solidFill>
              </a:rPr>
              <a:t> Medicine </a:t>
            </a:r>
            <a:r>
              <a:rPr lang="es-ES" sz="4400" dirty="0" err="1">
                <a:solidFill>
                  <a:srgbClr val="EC99D5"/>
                </a:solidFill>
              </a:rPr>
              <a:t>Flashcards</a:t>
            </a:r>
            <a:r>
              <a:rPr lang="es-ES" sz="4400" dirty="0">
                <a:solidFill>
                  <a:srgbClr val="EC99D5"/>
                </a:solidFill>
              </a:rPr>
              <a:t> </a:t>
            </a:r>
            <a:r>
              <a:rPr lang="es-ES" sz="4400" dirty="0" smtClean="0">
                <a:solidFill>
                  <a:srgbClr val="EC99D5"/>
                </a:solidFill>
              </a:rPr>
              <a:t>2022</a:t>
            </a:r>
            <a:endParaRPr lang="es-ES" sz="4400" dirty="0">
              <a:solidFill>
                <a:srgbClr val="EC99D5"/>
              </a:solidFill>
            </a:endParaRPr>
          </a:p>
          <a:p>
            <a:pPr algn="ctr" rtl="0"/>
            <a:r>
              <a:rPr lang="es-ES" sz="4400" dirty="0" err="1">
                <a:solidFill>
                  <a:srgbClr val="EC99D5"/>
                </a:solidFill>
              </a:rPr>
              <a:t>Breast</a:t>
            </a:r>
            <a:r>
              <a:rPr lang="es-ES" sz="4400" dirty="0">
                <a:solidFill>
                  <a:srgbClr val="EC99D5"/>
                </a:solidFill>
              </a:rPr>
              <a:t> </a:t>
            </a:r>
            <a:r>
              <a:rPr lang="es-ES" sz="4400" dirty="0" err="1">
                <a:solidFill>
                  <a:srgbClr val="EC99D5"/>
                </a:solidFill>
              </a:rPr>
              <a:t>Cancer</a:t>
            </a:r>
            <a:endParaRPr lang="es-ES" sz="4400" dirty="0">
              <a:solidFill>
                <a:srgbClr val="EC99D5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9A3CADC-1A2B-0E43-8D07-36F490BB124D}"/>
              </a:ext>
            </a:extLst>
          </p:cNvPr>
          <p:cNvSpPr txBox="1"/>
          <p:nvPr/>
        </p:nvSpPr>
        <p:spPr>
          <a:xfrm>
            <a:off x="26774775" y="5629275"/>
            <a:ext cx="18473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l" rtl="0"/>
            <a:endParaRPr lang="es-ES" dirty="0"/>
          </a:p>
        </p:txBody>
      </p:sp>
      <p:pic>
        <p:nvPicPr>
          <p:cNvPr id="60" name="Imagen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692" y="8460808"/>
            <a:ext cx="4707186" cy="1612484"/>
          </a:xfrm>
          <a:prstGeom prst="rect">
            <a:avLst/>
          </a:prstGeom>
        </p:spPr>
      </p:pic>
      <p:pic>
        <p:nvPicPr>
          <p:cNvPr id="51" name="Picture 129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85775" y="3288793"/>
            <a:ext cx="4184903" cy="1280159"/>
          </a:xfrm>
          <a:prstGeom prst="rect">
            <a:avLst/>
          </a:prstGeom>
          <a:noFill/>
          <a:extLst/>
        </p:spPr>
      </p:pic>
      <p:grpSp>
        <p:nvGrpSpPr>
          <p:cNvPr id="52" name="Grupo 51"/>
          <p:cNvGrpSpPr/>
          <p:nvPr/>
        </p:nvGrpSpPr>
        <p:grpSpPr>
          <a:xfrm>
            <a:off x="2433876" y="3535680"/>
            <a:ext cx="2366856" cy="774191"/>
            <a:chOff x="2548127" y="3535681"/>
            <a:chExt cx="2366856" cy="774191"/>
          </a:xfrm>
        </p:grpSpPr>
        <p:pic>
          <p:nvPicPr>
            <p:cNvPr id="53" name="Picture 127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548127" y="3535681"/>
              <a:ext cx="2145791" cy="774191"/>
            </a:xfrm>
            <a:prstGeom prst="rect">
              <a:avLst/>
            </a:prstGeom>
            <a:noFill/>
            <a:extLst/>
          </p:spPr>
        </p:pic>
        <p:sp>
          <p:nvSpPr>
            <p:cNvPr id="54" name="CuadroTexto 53"/>
            <p:cNvSpPr txBox="1"/>
            <p:nvPr/>
          </p:nvSpPr>
          <p:spPr>
            <a:xfrm>
              <a:off x="4539905" y="3561086"/>
              <a:ext cx="3750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ES" dirty="0">
                <a:solidFill>
                  <a:srgbClr val="012048"/>
                </a:solidFill>
              </a:endParaRPr>
            </a:p>
          </p:txBody>
        </p:sp>
      </p:grpSp>
      <p:pic>
        <p:nvPicPr>
          <p:cNvPr id="61" name="Picture 128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31023" y="3535681"/>
            <a:ext cx="3422903" cy="774191"/>
          </a:xfrm>
          <a:prstGeom prst="rect">
            <a:avLst/>
          </a:prstGeom>
          <a:noFill/>
          <a:extLst/>
        </p:spPr>
      </p:pic>
      <p:sp>
        <p:nvSpPr>
          <p:cNvPr id="55" name="CuadroTexto 54"/>
          <p:cNvSpPr txBox="1"/>
          <p:nvPr/>
        </p:nvSpPr>
        <p:spPr>
          <a:xfrm>
            <a:off x="398079" y="8772872"/>
            <a:ext cx="1161434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The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b="1" dirty="0" smtClean="0">
                <a:solidFill>
                  <a:srgbClr val="011F47"/>
                </a:solidFill>
                <a:latin typeface="AbhayaLibre-Regular"/>
              </a:rPr>
              <a:t>Standard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category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is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based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on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current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treatment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indications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with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approved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funding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by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the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Spanish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National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Health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System</a:t>
            </a:r>
            <a:endParaRPr lang="es-ES" sz="1600" dirty="0" smtClean="0">
              <a:solidFill>
                <a:srgbClr val="011F47"/>
              </a:solidFill>
              <a:latin typeface="AbhayaLibre-Regular"/>
            </a:endParaRPr>
          </a:p>
          <a:p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The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b="1" dirty="0" err="1" smtClean="0">
                <a:solidFill>
                  <a:srgbClr val="011F47"/>
                </a:solidFill>
                <a:latin typeface="AbhayaLibre-Regular"/>
              </a:rPr>
              <a:t>Recommended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category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is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based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on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current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recommendations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by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EMEA and FDA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Freeform 237"/>
          <p:cNvSpPr/>
          <p:nvPr/>
        </p:nvSpPr>
        <p:spPr>
          <a:xfrm flipV="1">
            <a:off x="0" y="-1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" name="Freeform 238"/>
          <p:cNvSpPr/>
          <p:nvPr/>
        </p:nvSpPr>
        <p:spPr>
          <a:xfrm flipV="1">
            <a:off x="0" y="1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 dirty="0"/>
          </a:p>
        </p:txBody>
      </p:sp>
      <p:pic>
        <p:nvPicPr>
          <p:cNvPr id="239" name="Picture 23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4867752" cy="4927469"/>
          </a:xfrm>
          <a:prstGeom prst="rect">
            <a:avLst/>
          </a:prstGeom>
          <a:noFill/>
        </p:spPr>
      </p:pic>
      <p:sp>
        <p:nvSpPr>
          <p:cNvPr id="240" name="Freeform 240"/>
          <p:cNvSpPr/>
          <p:nvPr/>
        </p:nvSpPr>
        <p:spPr>
          <a:xfrm flipV="1">
            <a:off x="115279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" name="Freeform 241"/>
          <p:cNvSpPr/>
          <p:nvPr/>
        </p:nvSpPr>
        <p:spPr>
          <a:xfrm flipV="1">
            <a:off x="1005302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" name="Freeform 242"/>
          <p:cNvSpPr/>
          <p:nvPr/>
        </p:nvSpPr>
        <p:spPr>
          <a:xfrm flipV="1">
            <a:off x="8931711" y="199558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8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8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-57149" y="3175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" name="Freeform 243"/>
          <p:cNvSpPr/>
          <p:nvPr/>
        </p:nvSpPr>
        <p:spPr>
          <a:xfrm flipV="1">
            <a:off x="8931711" y="240516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488951" y="8636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" name="Freeform 244"/>
          <p:cNvSpPr/>
          <p:nvPr/>
        </p:nvSpPr>
        <p:spPr>
          <a:xfrm flipV="1">
            <a:off x="8931711" y="281473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035051" y="14097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" name="Freeform 245"/>
          <p:cNvSpPr/>
          <p:nvPr/>
        </p:nvSpPr>
        <p:spPr>
          <a:xfrm flipV="1">
            <a:off x="8931711" y="322431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9"/>
                  <a:pt x="97562" y="16740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40"/>
                </a:cubicBezTo>
                <a:cubicBezTo>
                  <a:pt x="11380" y="22099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581151" y="19558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" name="Freeform 246"/>
          <p:cNvSpPr/>
          <p:nvPr/>
        </p:nvSpPr>
        <p:spPr>
          <a:xfrm flipV="1">
            <a:off x="668373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" name="Freeform 247"/>
          <p:cNvSpPr/>
          <p:nvPr/>
        </p:nvSpPr>
        <p:spPr>
          <a:xfrm flipV="1">
            <a:off x="6536242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8" name="Picture 24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21867" y="6234264"/>
            <a:ext cx="5366132" cy="4052736"/>
          </a:xfrm>
          <a:prstGeom prst="rect">
            <a:avLst/>
          </a:prstGeom>
          <a:noFill/>
        </p:spPr>
      </p:pic>
      <p:sp>
        <p:nvSpPr>
          <p:cNvPr id="249" name="Freeform 249"/>
          <p:cNvSpPr/>
          <p:nvPr/>
        </p:nvSpPr>
        <p:spPr>
          <a:xfrm flipV="1">
            <a:off x="1231069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" name="Freeform 250"/>
          <p:cNvSpPr/>
          <p:nvPr/>
        </p:nvSpPr>
        <p:spPr>
          <a:xfrm flipV="1">
            <a:off x="12163201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" name="Freeform 251"/>
          <p:cNvSpPr/>
          <p:nvPr/>
        </p:nvSpPr>
        <p:spPr>
          <a:xfrm flipV="1">
            <a:off x="3621860" y="2078740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" name="Freeform 252"/>
          <p:cNvSpPr/>
          <p:nvPr/>
        </p:nvSpPr>
        <p:spPr>
          <a:xfrm flipV="1">
            <a:off x="3097948" y="2078740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" name="Freeform 253"/>
          <p:cNvSpPr/>
          <p:nvPr/>
        </p:nvSpPr>
        <p:spPr>
          <a:xfrm flipV="1">
            <a:off x="3097948" y="2078740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00B050"/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" name="Freeform 254"/>
          <p:cNvSpPr/>
          <p:nvPr/>
        </p:nvSpPr>
        <p:spPr>
          <a:xfrm flipV="1">
            <a:off x="9144074" y="2078740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" name="Freeform 255"/>
          <p:cNvSpPr/>
          <p:nvPr/>
        </p:nvSpPr>
        <p:spPr>
          <a:xfrm flipV="1">
            <a:off x="8620162" y="2078740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" name="Freeform 256"/>
          <p:cNvSpPr/>
          <p:nvPr/>
        </p:nvSpPr>
        <p:spPr>
          <a:xfrm flipV="1">
            <a:off x="8620162" y="2078740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C000"/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" name="Freeform 257"/>
          <p:cNvSpPr/>
          <p:nvPr/>
        </p:nvSpPr>
        <p:spPr>
          <a:xfrm flipV="1">
            <a:off x="14779759" y="2078740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" name="Freeform 258"/>
          <p:cNvSpPr/>
          <p:nvPr/>
        </p:nvSpPr>
        <p:spPr>
          <a:xfrm flipV="1">
            <a:off x="14260696" y="2078740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" name="Freeform 259"/>
          <p:cNvSpPr/>
          <p:nvPr/>
        </p:nvSpPr>
        <p:spPr>
          <a:xfrm flipV="1">
            <a:off x="14260696" y="2078740"/>
            <a:ext cx="1038125" cy="50844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1616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5" name="Picture 26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10857" y="559410"/>
            <a:ext cx="752474" cy="942975"/>
          </a:xfrm>
          <a:prstGeom prst="rect">
            <a:avLst/>
          </a:prstGeom>
          <a:noFill/>
        </p:spPr>
      </p:pic>
      <p:sp>
        <p:nvSpPr>
          <p:cNvPr id="269" name="Rectangle 269"/>
          <p:cNvSpPr/>
          <p:nvPr/>
        </p:nvSpPr>
        <p:spPr>
          <a:xfrm>
            <a:off x="272715" y="9189590"/>
            <a:ext cx="12536858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García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-Alfonso P, García-Carbonero R, García-Foncillas J, et al. Update of the recommendations for the determination of biomarkers in colorectal carcinoma: National Consensus of the Spanish Society of Medical Oncology and the Spanish Society of Pathology. Clin Transl Oncol. 2020 Nov;22(11):1976-1991. doi: 10.1007/s12094-020-02357-z. </a:t>
            </a:r>
          </a:p>
          <a:p>
            <a:pPr marL="342900" indent="-342900">
              <a:buAutoNum type="arabicPeriod"/>
            </a:pP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Kolenčík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 D,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Shishido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 SN,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Pitule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 P, et al. Liquid Biopsy in Colorectal Carcinoma: Clinical Applications and Challenges. Cancers (Basel). 2020 May 27;12(6):1376.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doi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: 10.3390/cancers12061376.</a:t>
            </a:r>
          </a:p>
          <a:p>
            <a:pPr marL="342900" indent="-342900">
              <a:buAutoNum type="arabicPeriod"/>
            </a:pPr>
            <a:r>
              <a:rPr lang="es-ES" sz="1200" dirty="0">
                <a:solidFill>
                  <a:srgbClr val="011F47"/>
                </a:solidFill>
                <a:latin typeface="AbhayaLibre-Regular"/>
              </a:rPr>
              <a:t>Garrido P, </a:t>
            </a:r>
            <a:r>
              <a:rPr lang="es-ES" sz="1200" dirty="0" err="1">
                <a:solidFill>
                  <a:srgbClr val="011F47"/>
                </a:solidFill>
                <a:latin typeface="AbhayaLibre-Regular"/>
              </a:rPr>
              <a:t>Hladun</a:t>
            </a:r>
            <a:r>
              <a:rPr lang="es-ES" sz="1200" dirty="0">
                <a:solidFill>
                  <a:srgbClr val="011F47"/>
                </a:solidFill>
                <a:latin typeface="AbhayaLibre-Regular"/>
              </a:rPr>
              <a:t> R, de Álava E, et al. </a:t>
            </a:r>
            <a:r>
              <a:rPr lang="es-ES" sz="1200" dirty="0" err="1">
                <a:solidFill>
                  <a:srgbClr val="011F47"/>
                </a:solidFill>
                <a:latin typeface="AbhayaLibre-Regular"/>
              </a:rPr>
              <a:t>Multidisciplinary</a:t>
            </a:r>
            <a:r>
              <a:rPr lang="es-ES" sz="12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200" dirty="0" err="1">
                <a:solidFill>
                  <a:srgbClr val="011F47"/>
                </a:solidFill>
                <a:latin typeface="AbhayaLibre-Regular"/>
              </a:rPr>
              <a:t>consensus</a:t>
            </a:r>
            <a:r>
              <a:rPr lang="es-ES" sz="12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200" dirty="0" err="1">
                <a:solidFill>
                  <a:srgbClr val="011F47"/>
                </a:solidFill>
                <a:latin typeface="AbhayaLibre-Regular"/>
              </a:rPr>
              <a:t>on</a:t>
            </a:r>
            <a:r>
              <a:rPr lang="es-ES" sz="12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200" dirty="0" err="1">
                <a:solidFill>
                  <a:srgbClr val="011F47"/>
                </a:solidFill>
                <a:latin typeface="AbhayaLibre-Regular"/>
              </a:rPr>
              <a:t>optimising</a:t>
            </a:r>
            <a:r>
              <a:rPr lang="es-ES" sz="12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200" dirty="0" err="1">
                <a:solidFill>
                  <a:srgbClr val="011F47"/>
                </a:solidFill>
                <a:latin typeface="AbhayaLibre-Regular"/>
              </a:rPr>
              <a:t>the</a:t>
            </a:r>
            <a:r>
              <a:rPr lang="es-ES" sz="12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200" dirty="0" err="1">
                <a:solidFill>
                  <a:srgbClr val="011F47"/>
                </a:solidFill>
                <a:latin typeface="AbhayaLibre-Regular"/>
              </a:rPr>
              <a:t>detection</a:t>
            </a:r>
            <a:r>
              <a:rPr lang="es-ES" sz="1200" dirty="0">
                <a:solidFill>
                  <a:srgbClr val="011F47"/>
                </a:solidFill>
                <a:latin typeface="AbhayaLibre-Regular"/>
              </a:rPr>
              <a:t> of NTRK gene </a:t>
            </a:r>
            <a:r>
              <a:rPr lang="es-ES" sz="1200" dirty="0" err="1">
                <a:solidFill>
                  <a:srgbClr val="011F47"/>
                </a:solidFill>
                <a:latin typeface="AbhayaLibre-Regular"/>
              </a:rPr>
              <a:t>alterations</a:t>
            </a:r>
            <a:r>
              <a:rPr lang="es-ES" sz="1200" dirty="0">
                <a:solidFill>
                  <a:srgbClr val="011F47"/>
                </a:solidFill>
                <a:latin typeface="AbhayaLibre-Regular"/>
              </a:rPr>
              <a:t> in </a:t>
            </a:r>
            <a:r>
              <a:rPr lang="es-ES" sz="1200" dirty="0" err="1">
                <a:solidFill>
                  <a:srgbClr val="011F47"/>
                </a:solidFill>
                <a:latin typeface="AbhayaLibre-Regular"/>
              </a:rPr>
              <a:t>tumours</a:t>
            </a:r>
            <a:r>
              <a:rPr lang="es-ES" sz="1200" dirty="0">
                <a:solidFill>
                  <a:srgbClr val="011F47"/>
                </a:solidFill>
                <a:latin typeface="AbhayaLibre-Regular"/>
              </a:rPr>
              <a:t>. </a:t>
            </a:r>
            <a:r>
              <a:rPr lang="es-ES" sz="1200" dirty="0" err="1">
                <a:solidFill>
                  <a:srgbClr val="011F47"/>
                </a:solidFill>
                <a:latin typeface="AbhayaLibre-Regular"/>
              </a:rPr>
              <a:t>Clin</a:t>
            </a:r>
            <a:r>
              <a:rPr lang="es-ES" sz="12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200" dirty="0" err="1">
                <a:solidFill>
                  <a:srgbClr val="011F47"/>
                </a:solidFill>
                <a:latin typeface="AbhayaLibre-Regular"/>
              </a:rPr>
              <a:t>Transl</a:t>
            </a:r>
            <a:r>
              <a:rPr lang="es-ES" sz="12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200" dirty="0" err="1">
                <a:solidFill>
                  <a:srgbClr val="011F47"/>
                </a:solidFill>
                <a:latin typeface="AbhayaLibre-Regular"/>
              </a:rPr>
              <a:t>Oncol</a:t>
            </a:r>
            <a:r>
              <a:rPr lang="es-ES" sz="1200" dirty="0">
                <a:solidFill>
                  <a:srgbClr val="011F47"/>
                </a:solidFill>
                <a:latin typeface="AbhayaLibre-Regular"/>
              </a:rPr>
              <a:t>. 2021 Feb 23. </a:t>
            </a:r>
            <a:r>
              <a:rPr lang="es-ES" sz="1200" dirty="0" err="1">
                <a:solidFill>
                  <a:srgbClr val="011F47"/>
                </a:solidFill>
                <a:latin typeface="AbhayaLibre-Regular"/>
              </a:rPr>
              <a:t>doi</a:t>
            </a:r>
            <a:r>
              <a:rPr lang="es-ES" sz="1200" dirty="0">
                <a:solidFill>
                  <a:srgbClr val="011F47"/>
                </a:solidFill>
                <a:latin typeface="AbhayaLibre-Regular"/>
              </a:rPr>
              <a:t>: </a:t>
            </a:r>
            <a:r>
              <a:rPr lang="es-ES" sz="1200" dirty="0" smtClean="0">
                <a:solidFill>
                  <a:srgbClr val="011F47"/>
                </a:solidFill>
                <a:latin typeface="AbhayaLibre-Regular"/>
              </a:rPr>
              <a:t>10.1007/s12094-021-02558-0</a:t>
            </a:r>
            <a:endParaRPr lang="en-US" sz="1200" dirty="0">
              <a:solidFill>
                <a:srgbClr val="011F47"/>
              </a:solidFill>
              <a:latin typeface="AbhayaLibre-Regular"/>
            </a:endParaRPr>
          </a:p>
        </p:txBody>
      </p:sp>
      <p:sp>
        <p:nvSpPr>
          <p:cNvPr id="272" name="Rectangle 272"/>
          <p:cNvSpPr/>
          <p:nvPr/>
        </p:nvSpPr>
        <p:spPr>
          <a:xfrm>
            <a:off x="2156910" y="4812399"/>
            <a:ext cx="2981585" cy="205626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200" b="0" i="0" spc="0" baseline="0" dirty="0">
                <a:solidFill>
                  <a:srgbClr val="011F47"/>
                </a:solidFill>
                <a:latin typeface="Arimo-Regular"/>
              </a:rPr>
              <a:t>Microsatellite Instability </a:t>
            </a:r>
          </a:p>
          <a:p>
            <a:pPr marL="0" algn="ctr"/>
            <a:r>
              <a:rPr lang="en-US" sz="2200" b="0" i="0" spc="0" baseline="0" dirty="0">
                <a:solidFill>
                  <a:srgbClr val="011F47"/>
                </a:solidFill>
                <a:latin typeface="Arimo-Regular"/>
              </a:rPr>
              <a:t>study</a:t>
            </a:r>
            <a:r>
              <a:rPr lang="en-US" sz="2200" b="0" i="0" spc="0" baseline="0" dirty="0" smtClean="0">
                <a:solidFill>
                  <a:srgbClr val="011F47"/>
                </a:solidFill>
                <a:latin typeface="Arimo-Regular"/>
              </a:rPr>
              <a:t>*</a:t>
            </a:r>
          </a:p>
          <a:p>
            <a:pPr marL="0" algn="ctr"/>
            <a:r>
              <a:rPr lang="en-US" sz="2200" b="0" i="0" spc="0" baseline="0" dirty="0" smtClean="0">
                <a:solidFill>
                  <a:srgbClr val="011F47"/>
                </a:solidFill>
                <a:latin typeface="Arimo-Regular"/>
              </a:rPr>
              <a:t>KRAS, NRAS</a:t>
            </a:r>
          </a:p>
          <a:p>
            <a:pPr algn="ctr"/>
            <a:r>
              <a:rPr lang="en-US" sz="2200" b="0" i="0" spc="0" baseline="0" dirty="0" smtClean="0">
                <a:solidFill>
                  <a:srgbClr val="011F47"/>
                </a:solidFill>
                <a:latin typeface="Arimo-Regular"/>
              </a:rPr>
              <a:t>BRAF</a:t>
            </a:r>
          </a:p>
          <a:p>
            <a:pPr algn="ctr"/>
            <a:r>
              <a:rPr lang="en-US" sz="2200" dirty="0" smtClean="0">
                <a:solidFill>
                  <a:srgbClr val="011F47"/>
                </a:solidFill>
                <a:latin typeface="Arimo-Regular"/>
              </a:rPr>
              <a:t>DPD</a:t>
            </a:r>
            <a:endParaRPr lang="en-US" sz="2200" b="0" i="0" spc="0" baseline="0" dirty="0" smtClean="0">
              <a:solidFill>
                <a:srgbClr val="011F47"/>
              </a:solidFill>
              <a:latin typeface="Arimo-Regular"/>
            </a:endParaRPr>
          </a:p>
          <a:p>
            <a:pPr marL="0" algn="ctr"/>
            <a:endParaRPr lang="en-US" sz="2362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275" name="Rectangle 275"/>
          <p:cNvSpPr/>
          <p:nvPr/>
        </p:nvSpPr>
        <p:spPr>
          <a:xfrm>
            <a:off x="14779564" y="7144184"/>
            <a:ext cx="77616" cy="3743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 </a:t>
            </a:r>
          </a:p>
        </p:txBody>
      </p:sp>
      <p:sp>
        <p:nvSpPr>
          <p:cNvPr id="276" name="Rectangle 276"/>
          <p:cNvSpPr/>
          <p:nvPr/>
        </p:nvSpPr>
        <p:spPr>
          <a:xfrm>
            <a:off x="13646387" y="4686734"/>
            <a:ext cx="2305118" cy="7103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87089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Inmunoscore </a:t>
            </a:r>
          </a:p>
          <a:p>
            <a:pPr marL="0">
              <a:lnSpc>
                <a:spcPts val="3224"/>
              </a:lnSpc>
            </a:pPr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CMS classification</a:t>
            </a:r>
          </a:p>
        </p:txBody>
      </p:sp>
      <p:sp>
        <p:nvSpPr>
          <p:cNvPr id="277" name="Rectangle 277"/>
          <p:cNvSpPr/>
          <p:nvPr/>
        </p:nvSpPr>
        <p:spPr>
          <a:xfrm>
            <a:off x="14391718" y="5505884"/>
            <a:ext cx="776000" cy="16031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93017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MET</a:t>
            </a:r>
          </a:p>
          <a:p>
            <a:pPr marL="0">
              <a:lnSpc>
                <a:spcPts val="3225"/>
              </a:lnSpc>
            </a:pPr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EGFR</a:t>
            </a:r>
          </a:p>
          <a:p>
            <a:pPr marL="7739">
              <a:lnSpc>
                <a:spcPts val="3225"/>
              </a:lnSpc>
            </a:pPr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FGFR</a:t>
            </a:r>
          </a:p>
          <a:p>
            <a:pPr marL="85129">
              <a:lnSpc>
                <a:spcPts val="3225"/>
              </a:lnSpc>
            </a:pPr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PI3K</a:t>
            </a:r>
          </a:p>
        </p:txBody>
      </p:sp>
      <p:sp>
        <p:nvSpPr>
          <p:cNvPr id="278" name="Rectangle 278"/>
          <p:cNvSpPr/>
          <p:nvPr/>
        </p:nvSpPr>
        <p:spPr>
          <a:xfrm>
            <a:off x="6643784" y="7489917"/>
            <a:ext cx="5113517" cy="7540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** in tumors with microsatellite instability, MIG1 </a:t>
            </a:r>
            <a:r>
              <a:rPr lang="en-US" sz="1200" b="0" i="0" spc="0" baseline="0" dirty="0" err="1">
                <a:solidFill>
                  <a:srgbClr val="011F47"/>
                </a:solidFill>
                <a:latin typeface="Arimo-Regular"/>
              </a:rPr>
              <a:t>hypermetilation</a:t>
            </a:r>
            <a:r>
              <a:rPr lang="en-US" sz="1200" dirty="0">
                <a:solidFill>
                  <a:srgbClr val="011F47"/>
                </a:solidFill>
                <a:latin typeface="Arimo-Regular"/>
              </a:rPr>
              <a:t> and</a:t>
            </a: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 RAS wild type (IHQ + FISH, </a:t>
            </a:r>
            <a:r>
              <a:rPr lang="en-US" sz="1200" b="0" i="0" spc="0" baseline="0" dirty="0" smtClean="0">
                <a:solidFill>
                  <a:srgbClr val="011F47"/>
                </a:solidFill>
                <a:latin typeface="Arimo-Regular"/>
              </a:rPr>
              <a:t>NGS,</a:t>
            </a:r>
            <a:r>
              <a:rPr lang="en-US" sz="1200" b="0" i="0" spc="0" dirty="0" smtClean="0">
                <a:solidFill>
                  <a:srgbClr val="011F47"/>
                </a:solidFill>
                <a:latin typeface="Arimo-Regular"/>
              </a:rPr>
              <a:t> </a:t>
            </a:r>
            <a:r>
              <a:rPr lang="en-US" sz="1200" b="0" i="0" spc="0" baseline="0" dirty="0" smtClean="0">
                <a:solidFill>
                  <a:srgbClr val="011F47"/>
                </a:solidFill>
                <a:latin typeface="Arimo-Regular"/>
              </a:rPr>
              <a:t>RT-PCR</a:t>
            </a: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, </a:t>
            </a:r>
            <a:r>
              <a:rPr lang="en-US" sz="1200" b="0" i="0" spc="0" baseline="0" dirty="0" err="1">
                <a:solidFill>
                  <a:srgbClr val="011F47"/>
                </a:solidFill>
                <a:latin typeface="Arimo-Regular"/>
              </a:rPr>
              <a:t>NanoString</a:t>
            </a:r>
            <a:r>
              <a:rPr lang="en-US" sz="1200" b="0" i="0" spc="0" baseline="0" dirty="0" smtClean="0">
                <a:solidFill>
                  <a:srgbClr val="011F47"/>
                </a:solidFill>
                <a:latin typeface="Arimo-Regular"/>
              </a:rPr>
              <a:t>)</a:t>
            </a:r>
          </a:p>
          <a:p>
            <a:pPr>
              <a:lnSpc>
                <a:spcPts val="1500"/>
              </a:lnSpc>
            </a:pPr>
            <a:r>
              <a:rPr lang="en-US" sz="1200" b="0" i="0" spc="0" baseline="0" dirty="0" smtClean="0">
                <a:solidFill>
                  <a:srgbClr val="011F47"/>
                </a:solidFill>
                <a:latin typeface="Arimo-Regular"/>
              </a:rPr>
              <a:t>***(IHC or FISH or NGS) </a:t>
            </a:r>
            <a:r>
              <a:rPr lang="en-US" sz="1200" b="0" i="0" spc="0" baseline="0" dirty="0" err="1" smtClean="0">
                <a:solidFill>
                  <a:srgbClr val="011F47"/>
                </a:solidFill>
                <a:latin typeface="Arimo-Regular"/>
              </a:rPr>
              <a:t>en</a:t>
            </a:r>
            <a:r>
              <a:rPr lang="en-US" sz="1200" b="0" i="0" spc="0" baseline="0" dirty="0" smtClean="0">
                <a:solidFill>
                  <a:srgbClr val="011F47"/>
                </a:solidFill>
                <a:latin typeface="Arimo-Regular"/>
              </a:rPr>
              <a:t> RAS y BRAF WT</a:t>
            </a:r>
          </a:p>
          <a:p>
            <a:pPr marL="0">
              <a:lnSpc>
                <a:spcPts val="1500"/>
              </a:lnSpc>
            </a:pPr>
            <a:endParaRPr lang="en-US" sz="1200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280" name="Rectangle 280"/>
          <p:cNvSpPr/>
          <p:nvPr/>
        </p:nvSpPr>
        <p:spPr>
          <a:xfrm>
            <a:off x="1136276" y="7489809"/>
            <a:ext cx="511351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 by IHC (MLH1, PMS2, MSH2 and MSH6) or genetic study (BAT25 and BAT26, D2S123, D5S346 and D17S250). </a:t>
            </a:r>
          </a:p>
        </p:txBody>
      </p:sp>
      <p:sp>
        <p:nvSpPr>
          <p:cNvPr id="46" name="Flecha izquierda 45">
            <a:hlinkClick r:id="rId5" action="ppaction://hlinksldjump"/>
          </p:cNvPr>
          <p:cNvSpPr/>
          <p:nvPr/>
        </p:nvSpPr>
        <p:spPr>
          <a:xfrm>
            <a:off x="749508" y="536322"/>
            <a:ext cx="614597" cy="647901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748ED262-562D-7045-934B-106913F43F44}"/>
              </a:ext>
            </a:extLst>
          </p:cNvPr>
          <p:cNvSpPr txBox="1"/>
          <p:nvPr/>
        </p:nvSpPr>
        <p:spPr>
          <a:xfrm>
            <a:off x="4373149" y="277152"/>
            <a:ext cx="124359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" sz="4400" dirty="0" err="1">
                <a:solidFill>
                  <a:srgbClr val="0070C0"/>
                </a:solidFill>
              </a:rPr>
              <a:t>Personalised</a:t>
            </a:r>
            <a:r>
              <a:rPr lang="es-ES" sz="4400" dirty="0">
                <a:solidFill>
                  <a:srgbClr val="0070C0"/>
                </a:solidFill>
              </a:rPr>
              <a:t> </a:t>
            </a:r>
            <a:r>
              <a:rPr lang="es-ES" sz="4400" dirty="0" err="1">
                <a:solidFill>
                  <a:srgbClr val="0070C0"/>
                </a:solidFill>
              </a:rPr>
              <a:t>Cancer</a:t>
            </a:r>
            <a:r>
              <a:rPr lang="es-ES" sz="4400" dirty="0">
                <a:solidFill>
                  <a:srgbClr val="0070C0"/>
                </a:solidFill>
              </a:rPr>
              <a:t> Medicine </a:t>
            </a:r>
            <a:r>
              <a:rPr lang="es-ES" sz="4400" dirty="0" err="1">
                <a:solidFill>
                  <a:srgbClr val="0070C0"/>
                </a:solidFill>
              </a:rPr>
              <a:t>Flashcards</a:t>
            </a:r>
            <a:r>
              <a:rPr lang="es-ES" sz="4400" dirty="0">
                <a:solidFill>
                  <a:srgbClr val="0070C0"/>
                </a:solidFill>
              </a:rPr>
              <a:t> </a:t>
            </a:r>
            <a:r>
              <a:rPr lang="es-ES" sz="4400" dirty="0" smtClean="0">
                <a:solidFill>
                  <a:srgbClr val="0070C0"/>
                </a:solidFill>
              </a:rPr>
              <a:t>2022</a:t>
            </a:r>
            <a:endParaRPr lang="es-ES" sz="4400" dirty="0">
              <a:solidFill>
                <a:srgbClr val="0070C0"/>
              </a:solidFill>
            </a:endParaRPr>
          </a:p>
          <a:p>
            <a:pPr algn="ctr" rtl="0"/>
            <a:r>
              <a:rPr lang="es-ES" sz="4400" dirty="0" err="1">
                <a:solidFill>
                  <a:srgbClr val="0070C0"/>
                </a:solidFill>
              </a:rPr>
              <a:t>Colorectal</a:t>
            </a:r>
            <a:r>
              <a:rPr lang="es-ES" sz="4400" dirty="0">
                <a:solidFill>
                  <a:srgbClr val="0070C0"/>
                </a:solidFill>
              </a:rPr>
              <a:t> </a:t>
            </a:r>
            <a:r>
              <a:rPr lang="es-ES" sz="4400" dirty="0" err="1">
                <a:solidFill>
                  <a:srgbClr val="0070C0"/>
                </a:solidFill>
              </a:rPr>
              <a:t>Cancer</a:t>
            </a:r>
            <a:endParaRPr lang="es-ES" sz="4400" dirty="0">
              <a:solidFill>
                <a:srgbClr val="0070C0"/>
              </a:solidFill>
            </a:endParaRPr>
          </a:p>
        </p:txBody>
      </p:sp>
      <p:pic>
        <p:nvPicPr>
          <p:cNvPr id="50" name="Imagen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692" y="8460808"/>
            <a:ext cx="4707186" cy="1612484"/>
          </a:xfrm>
          <a:prstGeom prst="rect">
            <a:avLst/>
          </a:prstGeom>
        </p:spPr>
      </p:pic>
      <p:pic>
        <p:nvPicPr>
          <p:cNvPr id="45" name="Picture 129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85775" y="3288793"/>
            <a:ext cx="4184903" cy="1280159"/>
          </a:xfrm>
          <a:prstGeom prst="rect">
            <a:avLst/>
          </a:prstGeom>
          <a:noFill/>
          <a:extLst/>
        </p:spPr>
      </p:pic>
      <p:pic>
        <p:nvPicPr>
          <p:cNvPr id="48" name="Picture 127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8127" y="3535681"/>
            <a:ext cx="2145791" cy="774191"/>
          </a:xfrm>
          <a:prstGeom prst="rect">
            <a:avLst/>
          </a:prstGeom>
          <a:noFill/>
          <a:extLst/>
        </p:spPr>
      </p:pic>
      <p:grpSp>
        <p:nvGrpSpPr>
          <p:cNvPr id="52" name="Grupo 51"/>
          <p:cNvGrpSpPr/>
          <p:nvPr/>
        </p:nvGrpSpPr>
        <p:grpSpPr>
          <a:xfrm>
            <a:off x="7431023" y="3535681"/>
            <a:ext cx="3669224" cy="774191"/>
            <a:chOff x="7431023" y="3535681"/>
            <a:chExt cx="3669224" cy="774191"/>
          </a:xfrm>
        </p:grpSpPr>
        <p:pic>
          <p:nvPicPr>
            <p:cNvPr id="55" name="Picture 128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431023" y="3535681"/>
              <a:ext cx="3422903" cy="774191"/>
            </a:xfrm>
            <a:prstGeom prst="rect">
              <a:avLst/>
            </a:prstGeom>
            <a:noFill/>
            <a:extLst/>
          </p:spPr>
        </p:pic>
        <p:sp>
          <p:nvSpPr>
            <p:cNvPr id="56" name="CuadroTexto 55"/>
            <p:cNvSpPr txBox="1"/>
            <p:nvPr/>
          </p:nvSpPr>
          <p:spPr>
            <a:xfrm>
              <a:off x="10713593" y="3569075"/>
              <a:ext cx="3866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" dirty="0">
                <a:solidFill>
                  <a:srgbClr val="012048"/>
                </a:solidFill>
              </a:endParaRPr>
            </a:p>
          </p:txBody>
        </p:sp>
      </p:grpSp>
      <p:sp>
        <p:nvSpPr>
          <p:cNvPr id="51" name="CuadroTexto 50"/>
          <p:cNvSpPr txBox="1"/>
          <p:nvPr/>
        </p:nvSpPr>
        <p:spPr>
          <a:xfrm>
            <a:off x="293642" y="8528578"/>
            <a:ext cx="12548014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The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b="1" dirty="0" smtClean="0">
                <a:solidFill>
                  <a:srgbClr val="011F47"/>
                </a:solidFill>
                <a:latin typeface="AbhayaLibre-Regular"/>
              </a:rPr>
              <a:t>Standard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category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is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based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on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current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treatment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indications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with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approved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funding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by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the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Spanish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National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Health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System</a:t>
            </a:r>
            <a:endParaRPr lang="es-ES" sz="1600" dirty="0" smtClean="0">
              <a:solidFill>
                <a:srgbClr val="011F47"/>
              </a:solidFill>
              <a:latin typeface="AbhayaLibre-Regular"/>
            </a:endParaRPr>
          </a:p>
          <a:p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The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b="1" dirty="0" err="1" smtClean="0">
                <a:solidFill>
                  <a:srgbClr val="011F47"/>
                </a:solidFill>
                <a:latin typeface="AbhayaLibre-Regular"/>
              </a:rPr>
              <a:t>Recommended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category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is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based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on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current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recommendations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by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EMEA and FDA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510730" y="4780354"/>
            <a:ext cx="1263487" cy="11900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>
              <a:lnSpc>
                <a:spcPts val="3224"/>
              </a:lnSpc>
            </a:pPr>
            <a:r>
              <a:rPr lang="en-US" sz="2200" b="0" i="0" spc="0" baseline="0" dirty="0" smtClean="0">
                <a:solidFill>
                  <a:srgbClr val="011F47"/>
                </a:solidFill>
                <a:latin typeface="Arimo-Regular"/>
              </a:rPr>
              <a:t>NTRK**</a:t>
            </a:r>
          </a:p>
          <a:p>
            <a:pPr>
              <a:lnSpc>
                <a:spcPts val="3224"/>
              </a:lnSpc>
            </a:pPr>
            <a:r>
              <a:rPr lang="en-US" sz="2200" dirty="0">
                <a:solidFill>
                  <a:srgbClr val="011F47"/>
                </a:solidFill>
                <a:latin typeface="Arimo-Regular"/>
              </a:rPr>
              <a:t>HER2***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Freeform 281"/>
          <p:cNvSpPr/>
          <p:nvPr/>
        </p:nvSpPr>
        <p:spPr>
          <a:xfrm flipV="1">
            <a:off x="0" y="1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" name="Freeform 282"/>
          <p:cNvSpPr/>
          <p:nvPr/>
        </p:nvSpPr>
        <p:spPr>
          <a:xfrm flipV="1">
            <a:off x="0" y="4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3" name="Picture 28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4867752" cy="4927475"/>
          </a:xfrm>
          <a:prstGeom prst="rect">
            <a:avLst/>
          </a:prstGeom>
          <a:noFill/>
        </p:spPr>
      </p:pic>
      <p:sp>
        <p:nvSpPr>
          <p:cNvPr id="284" name="Freeform 284"/>
          <p:cNvSpPr/>
          <p:nvPr/>
        </p:nvSpPr>
        <p:spPr>
          <a:xfrm flipV="1">
            <a:off x="115279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" name="Freeform 285"/>
          <p:cNvSpPr/>
          <p:nvPr/>
        </p:nvSpPr>
        <p:spPr>
          <a:xfrm flipV="1">
            <a:off x="1005302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" name="Freeform 286"/>
          <p:cNvSpPr/>
          <p:nvPr/>
        </p:nvSpPr>
        <p:spPr>
          <a:xfrm flipV="1">
            <a:off x="8931711" y="1995592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8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8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-57149" y="3175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" name="Freeform 287"/>
          <p:cNvSpPr/>
          <p:nvPr/>
        </p:nvSpPr>
        <p:spPr>
          <a:xfrm flipV="1">
            <a:off x="8931711" y="2405167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488951" y="8636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" name="Freeform 288"/>
          <p:cNvSpPr/>
          <p:nvPr/>
        </p:nvSpPr>
        <p:spPr>
          <a:xfrm flipV="1">
            <a:off x="8931711" y="2814742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035051" y="14097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" name="Freeform 289"/>
          <p:cNvSpPr/>
          <p:nvPr/>
        </p:nvSpPr>
        <p:spPr>
          <a:xfrm flipV="1">
            <a:off x="8931711" y="3224317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9"/>
                  <a:pt x="97562" y="16740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40"/>
                </a:cubicBezTo>
                <a:cubicBezTo>
                  <a:pt x="11380" y="22099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581151" y="19558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" name="Freeform 290"/>
          <p:cNvSpPr/>
          <p:nvPr/>
        </p:nvSpPr>
        <p:spPr>
          <a:xfrm flipV="1">
            <a:off x="668373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" name="Freeform 291"/>
          <p:cNvSpPr/>
          <p:nvPr/>
        </p:nvSpPr>
        <p:spPr>
          <a:xfrm flipV="1">
            <a:off x="6536242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2" name="Picture 29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21867" y="6234267"/>
            <a:ext cx="5366132" cy="4052733"/>
          </a:xfrm>
          <a:prstGeom prst="rect">
            <a:avLst/>
          </a:prstGeom>
          <a:noFill/>
        </p:spPr>
      </p:pic>
      <p:sp>
        <p:nvSpPr>
          <p:cNvPr id="293" name="Freeform 293"/>
          <p:cNvSpPr/>
          <p:nvPr/>
        </p:nvSpPr>
        <p:spPr>
          <a:xfrm flipV="1">
            <a:off x="1231069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" name="Freeform 294"/>
          <p:cNvSpPr/>
          <p:nvPr/>
        </p:nvSpPr>
        <p:spPr>
          <a:xfrm flipV="1">
            <a:off x="12163201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" name="Freeform 295"/>
          <p:cNvSpPr/>
          <p:nvPr/>
        </p:nvSpPr>
        <p:spPr>
          <a:xfrm flipV="1">
            <a:off x="3621860" y="2078743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" name="Freeform 296"/>
          <p:cNvSpPr/>
          <p:nvPr/>
        </p:nvSpPr>
        <p:spPr>
          <a:xfrm flipV="1">
            <a:off x="3097948" y="2078743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" name="Freeform 297"/>
          <p:cNvSpPr/>
          <p:nvPr/>
        </p:nvSpPr>
        <p:spPr>
          <a:xfrm flipV="1">
            <a:off x="3097948" y="2078743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00B050"/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" name="Freeform 298"/>
          <p:cNvSpPr/>
          <p:nvPr/>
        </p:nvSpPr>
        <p:spPr>
          <a:xfrm flipV="1">
            <a:off x="9144074" y="2078743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" name="Freeform 299"/>
          <p:cNvSpPr/>
          <p:nvPr/>
        </p:nvSpPr>
        <p:spPr>
          <a:xfrm flipV="1">
            <a:off x="8620162" y="2078743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" name="Freeform 300"/>
          <p:cNvSpPr/>
          <p:nvPr/>
        </p:nvSpPr>
        <p:spPr>
          <a:xfrm flipV="1">
            <a:off x="8620162" y="2078743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C000"/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" name="Freeform 301"/>
          <p:cNvSpPr/>
          <p:nvPr/>
        </p:nvSpPr>
        <p:spPr>
          <a:xfrm flipV="1">
            <a:off x="14779759" y="2078743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" name="Freeform 302"/>
          <p:cNvSpPr/>
          <p:nvPr/>
        </p:nvSpPr>
        <p:spPr>
          <a:xfrm flipV="1">
            <a:off x="14260696" y="2078743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" name="Freeform 303"/>
          <p:cNvSpPr/>
          <p:nvPr/>
        </p:nvSpPr>
        <p:spPr>
          <a:xfrm flipV="1">
            <a:off x="14260696" y="2078743"/>
            <a:ext cx="1038125" cy="50844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0000"/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6" name="Picture 30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48754" y="559413"/>
            <a:ext cx="657224" cy="942975"/>
          </a:xfrm>
          <a:prstGeom prst="rect">
            <a:avLst/>
          </a:prstGeom>
          <a:noFill/>
        </p:spPr>
      </p:pic>
      <p:sp>
        <p:nvSpPr>
          <p:cNvPr id="313" name="Rectangle 313"/>
          <p:cNvSpPr/>
          <p:nvPr/>
        </p:nvSpPr>
        <p:spPr>
          <a:xfrm>
            <a:off x="353908" y="9267050"/>
            <a:ext cx="11625926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Gómez-Martín C, Concha A, Corominas JM, et al; Spanish Society of Medical Oncology; Spanish Society of Pathology. Consensus of the Spanish Society of Medical Oncology (SEOM) and Spanish Society of Pathology (SEAP) for HER2 testing in gastric carcinoma.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Clin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Transl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 Oncol. 2011 Sep;13(9):636-51. doi: 10.1007/s12094-011-0709-7.</a:t>
            </a:r>
          </a:p>
          <a:p>
            <a:pPr marL="342900" indent="-342900">
              <a:buAutoNum type="arabicPeriod"/>
            </a:pP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Shitara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 K, Van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Cutsem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 E, Bang YJ, et al. Efficacy and Safety of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Pembrolizumab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 or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Pembrolizumab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 Plus Chemotherapy vs Chemotherapy Alone for Patients With First-line, Advanced Gastric Cancer: The KEYNOTE-062 Phase 3 Randomized Clinical Trial. JAMA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Oncol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. 2020 Oct 1;6(10):1571-1580.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doi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: 10.1001/jamaoncol.2020.3370</a:t>
            </a:r>
            <a:r>
              <a:rPr lang="en-US" sz="1200" dirty="0" smtClean="0">
                <a:solidFill>
                  <a:srgbClr val="011F47"/>
                </a:solidFill>
                <a:latin typeface="AbhayaLibre-Regular"/>
              </a:rPr>
              <a:t>.</a:t>
            </a:r>
            <a:endParaRPr lang="en-US" sz="1200" dirty="0">
              <a:solidFill>
                <a:srgbClr val="011F47"/>
              </a:solidFill>
              <a:latin typeface="AbhayaLibre-Regular"/>
            </a:endParaRPr>
          </a:p>
        </p:txBody>
      </p:sp>
      <p:sp>
        <p:nvSpPr>
          <p:cNvPr id="315" name="Rectangle 315"/>
          <p:cNvSpPr/>
          <p:nvPr/>
        </p:nvSpPr>
        <p:spPr>
          <a:xfrm>
            <a:off x="7571197" y="4622987"/>
            <a:ext cx="3181236" cy="1379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>
              <a:tabLst>
                <a:tab pos="3996824" algn="l"/>
              </a:tabLst>
            </a:pPr>
            <a:r>
              <a:rPr lang="en-US" sz="2362" b="0" i="0" spc="0" baseline="0" dirty="0">
                <a:solidFill>
                  <a:srgbClr val="011F47"/>
                </a:solidFill>
                <a:latin typeface="Arimo-Regular"/>
              </a:rPr>
              <a:t>	</a:t>
            </a:r>
            <a:r>
              <a:rPr lang="en-US" sz="2200" dirty="0" smtClean="0">
                <a:solidFill>
                  <a:srgbClr val="011F47"/>
                </a:solidFill>
                <a:latin typeface="Arimo-Regular"/>
              </a:rPr>
              <a:t>Microsatellite </a:t>
            </a:r>
            <a:r>
              <a:rPr lang="en-US" sz="2200" dirty="0">
                <a:solidFill>
                  <a:srgbClr val="011F47"/>
                </a:solidFill>
                <a:latin typeface="Arimo-Regular"/>
              </a:rPr>
              <a:t>Instability</a:t>
            </a:r>
            <a:r>
              <a:rPr lang="en-US" sz="2200" dirty="0" smtClean="0">
                <a:solidFill>
                  <a:srgbClr val="011F47"/>
                </a:solidFill>
                <a:latin typeface="Arimo-Regular"/>
              </a:rPr>
              <a:t>*</a:t>
            </a:r>
          </a:p>
          <a:p>
            <a:pPr algn="ctr">
              <a:tabLst>
                <a:tab pos="3996824" algn="l"/>
              </a:tabLst>
            </a:pPr>
            <a:r>
              <a:rPr lang="en-US" sz="2199" b="0" i="0" spc="0" baseline="0" dirty="0" smtClean="0">
                <a:solidFill>
                  <a:srgbClr val="011F47"/>
                </a:solidFill>
                <a:latin typeface="Arimo-Regular"/>
              </a:rPr>
              <a:t>PDL-1</a:t>
            </a:r>
          </a:p>
          <a:p>
            <a:pPr marL="0">
              <a:tabLst>
                <a:tab pos="3996824" algn="l"/>
              </a:tabLst>
            </a:pPr>
            <a:endParaRPr lang="en-US" sz="220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316" name="Rectangle 316"/>
          <p:cNvSpPr/>
          <p:nvPr/>
        </p:nvSpPr>
        <p:spPr>
          <a:xfrm>
            <a:off x="9143878" y="5745539"/>
            <a:ext cx="77616" cy="3743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 </a:t>
            </a:r>
          </a:p>
        </p:txBody>
      </p:sp>
      <p:sp>
        <p:nvSpPr>
          <p:cNvPr id="319" name="Rectangle 319"/>
          <p:cNvSpPr/>
          <p:nvPr/>
        </p:nvSpPr>
        <p:spPr>
          <a:xfrm>
            <a:off x="14293317" y="4886049"/>
            <a:ext cx="969817" cy="15695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VEGFR</a:t>
            </a:r>
          </a:p>
          <a:p>
            <a:pPr marL="93166">
              <a:lnSpc>
                <a:spcPts val="3224"/>
              </a:lnSpc>
            </a:pPr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EGFR</a:t>
            </a:r>
          </a:p>
          <a:p>
            <a:pPr marL="186183">
              <a:lnSpc>
                <a:spcPts val="3225"/>
              </a:lnSpc>
            </a:pPr>
            <a:r>
              <a:rPr lang="en-US" sz="2199" b="0" i="0" spc="0" baseline="0" dirty="0" smtClean="0">
                <a:solidFill>
                  <a:srgbClr val="011F47"/>
                </a:solidFill>
                <a:latin typeface="Arimo-Regular"/>
              </a:rPr>
              <a:t>MET</a:t>
            </a:r>
          </a:p>
          <a:p>
            <a:pPr marL="186183">
              <a:lnSpc>
                <a:spcPts val="3225"/>
              </a:lnSpc>
            </a:pPr>
            <a:r>
              <a:rPr lang="en-US" sz="2199" b="0" i="0" spc="0" baseline="0" dirty="0" smtClean="0">
                <a:solidFill>
                  <a:srgbClr val="011F47"/>
                </a:solidFill>
                <a:latin typeface="Arimo-Regular"/>
              </a:rPr>
              <a:t>EBV</a:t>
            </a:r>
            <a:endParaRPr lang="en-US" sz="2199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42" name="Flecha izquierda 41">
            <a:hlinkClick r:id="rId5" action="ppaction://hlinksldjump"/>
          </p:cNvPr>
          <p:cNvSpPr/>
          <p:nvPr/>
        </p:nvSpPr>
        <p:spPr>
          <a:xfrm>
            <a:off x="749508" y="536322"/>
            <a:ext cx="614597" cy="647901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C4548FB2-9E46-3044-B836-C4E6962A9EB2}"/>
              </a:ext>
            </a:extLst>
          </p:cNvPr>
          <p:cNvSpPr txBox="1"/>
          <p:nvPr/>
        </p:nvSpPr>
        <p:spPr>
          <a:xfrm>
            <a:off x="4458874" y="277152"/>
            <a:ext cx="124359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" sz="4400" dirty="0" err="1">
                <a:solidFill>
                  <a:srgbClr val="877FE9"/>
                </a:solidFill>
              </a:rPr>
              <a:t>Personalised</a:t>
            </a:r>
            <a:r>
              <a:rPr lang="es-ES" sz="4400" dirty="0">
                <a:solidFill>
                  <a:srgbClr val="877FE9"/>
                </a:solidFill>
              </a:rPr>
              <a:t> </a:t>
            </a:r>
            <a:r>
              <a:rPr lang="es-ES" sz="4400" dirty="0" err="1">
                <a:solidFill>
                  <a:srgbClr val="877FE9"/>
                </a:solidFill>
              </a:rPr>
              <a:t>Cancer</a:t>
            </a:r>
            <a:r>
              <a:rPr lang="es-ES" sz="4400" dirty="0">
                <a:solidFill>
                  <a:srgbClr val="877FE9"/>
                </a:solidFill>
              </a:rPr>
              <a:t> Medicine </a:t>
            </a:r>
            <a:r>
              <a:rPr lang="es-ES" sz="4400" dirty="0" err="1">
                <a:solidFill>
                  <a:srgbClr val="877FE9"/>
                </a:solidFill>
              </a:rPr>
              <a:t>Flashcards</a:t>
            </a:r>
            <a:r>
              <a:rPr lang="es-ES" sz="4400" dirty="0">
                <a:solidFill>
                  <a:srgbClr val="877FE9"/>
                </a:solidFill>
              </a:rPr>
              <a:t> </a:t>
            </a:r>
            <a:r>
              <a:rPr lang="es-ES" sz="4400" dirty="0" smtClean="0">
                <a:solidFill>
                  <a:srgbClr val="877FE9"/>
                </a:solidFill>
              </a:rPr>
              <a:t>2022</a:t>
            </a:r>
            <a:endParaRPr lang="es-ES" sz="4400" dirty="0">
              <a:solidFill>
                <a:srgbClr val="877FE9"/>
              </a:solidFill>
            </a:endParaRPr>
          </a:p>
          <a:p>
            <a:pPr algn="ctr" rtl="0"/>
            <a:r>
              <a:rPr lang="es-ES" sz="4400" dirty="0" err="1">
                <a:solidFill>
                  <a:srgbClr val="877FE9"/>
                </a:solidFill>
              </a:rPr>
              <a:t>Gastric</a:t>
            </a:r>
            <a:r>
              <a:rPr lang="es-ES" sz="4400" dirty="0">
                <a:solidFill>
                  <a:srgbClr val="877FE9"/>
                </a:solidFill>
              </a:rPr>
              <a:t> </a:t>
            </a:r>
            <a:r>
              <a:rPr lang="es-ES" sz="4400" dirty="0" err="1">
                <a:solidFill>
                  <a:srgbClr val="877FE9"/>
                </a:solidFill>
              </a:rPr>
              <a:t>Cancer</a:t>
            </a:r>
            <a:endParaRPr lang="es-ES" sz="4400" dirty="0">
              <a:solidFill>
                <a:srgbClr val="877FE9"/>
              </a:solidFill>
            </a:endParaRPr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692" y="8460808"/>
            <a:ext cx="4707186" cy="1612484"/>
          </a:xfrm>
          <a:prstGeom prst="rect">
            <a:avLst/>
          </a:prstGeom>
        </p:spPr>
      </p:pic>
      <p:pic>
        <p:nvPicPr>
          <p:cNvPr id="41" name="Picture 129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85775" y="3288793"/>
            <a:ext cx="4184903" cy="1280159"/>
          </a:xfrm>
          <a:prstGeom prst="rect">
            <a:avLst/>
          </a:prstGeom>
          <a:noFill/>
          <a:extLst/>
        </p:spPr>
      </p:pic>
      <p:pic>
        <p:nvPicPr>
          <p:cNvPr id="44" name="Picture 127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8127" y="3535681"/>
            <a:ext cx="2145791" cy="774191"/>
          </a:xfrm>
          <a:prstGeom prst="rect">
            <a:avLst/>
          </a:prstGeom>
          <a:noFill/>
          <a:extLst/>
        </p:spPr>
      </p:pic>
      <p:grpSp>
        <p:nvGrpSpPr>
          <p:cNvPr id="50" name="Grupo 49"/>
          <p:cNvGrpSpPr/>
          <p:nvPr/>
        </p:nvGrpSpPr>
        <p:grpSpPr>
          <a:xfrm>
            <a:off x="7431023" y="3535681"/>
            <a:ext cx="3669224" cy="774191"/>
            <a:chOff x="7431023" y="3535681"/>
            <a:chExt cx="3669224" cy="774191"/>
          </a:xfrm>
        </p:grpSpPr>
        <p:pic>
          <p:nvPicPr>
            <p:cNvPr id="51" name="Picture 128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431023" y="3535681"/>
              <a:ext cx="3422903" cy="774191"/>
            </a:xfrm>
            <a:prstGeom prst="rect">
              <a:avLst/>
            </a:prstGeom>
            <a:noFill/>
            <a:extLst/>
          </p:spPr>
        </p:pic>
        <p:sp>
          <p:nvSpPr>
            <p:cNvPr id="52" name="CuadroTexto 51"/>
            <p:cNvSpPr txBox="1"/>
            <p:nvPr/>
          </p:nvSpPr>
          <p:spPr>
            <a:xfrm>
              <a:off x="10713593" y="3569075"/>
              <a:ext cx="3866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" dirty="0">
                <a:solidFill>
                  <a:srgbClr val="012048"/>
                </a:solidFill>
              </a:endParaRPr>
            </a:p>
          </p:txBody>
        </p:sp>
      </p:grpSp>
      <p:sp>
        <p:nvSpPr>
          <p:cNvPr id="47" name="Rectangle 234"/>
          <p:cNvSpPr/>
          <p:nvPr/>
        </p:nvSpPr>
        <p:spPr>
          <a:xfrm>
            <a:off x="6737903" y="7552605"/>
            <a:ext cx="503130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1200" b="0" i="0" spc="0" baseline="0" dirty="0" smtClean="0">
                <a:solidFill>
                  <a:srgbClr val="011F47"/>
                </a:solidFill>
                <a:latin typeface="Arimo-Regular"/>
              </a:rPr>
              <a:t>*by either IHQ (MLH1, PMS2, MSH2 and MSH6) or by</a:t>
            </a:r>
          </a:p>
          <a:p>
            <a:pPr marL="0"/>
            <a:r>
              <a:rPr lang="en-US" sz="1200" b="0" i="0" spc="0" baseline="0" dirty="0" smtClean="0">
                <a:solidFill>
                  <a:srgbClr val="011F47"/>
                </a:solidFill>
                <a:latin typeface="Arimo-Regular"/>
              </a:rPr>
              <a:t>Genomic studies (BAT25 and BAT26, D2S123, D5S346 and</a:t>
            </a:r>
            <a:r>
              <a:rPr lang="en-US" sz="1200" b="0" i="0" spc="0" dirty="0" smtClean="0">
                <a:solidFill>
                  <a:srgbClr val="011F47"/>
                </a:solidFill>
                <a:latin typeface="Arimo-Regular"/>
              </a:rPr>
              <a:t> </a:t>
            </a:r>
            <a:r>
              <a:rPr lang="en-US" sz="1200" b="0" i="0" spc="0" baseline="0" dirty="0" smtClean="0">
                <a:solidFill>
                  <a:srgbClr val="011F47"/>
                </a:solidFill>
                <a:latin typeface="Arimo-Regular"/>
              </a:rPr>
              <a:t>D17S250).</a:t>
            </a:r>
          </a:p>
        </p:txBody>
      </p:sp>
      <p:sp>
        <p:nvSpPr>
          <p:cNvPr id="48" name="CuadroTexto 47"/>
          <p:cNvSpPr txBox="1"/>
          <p:nvPr/>
        </p:nvSpPr>
        <p:spPr>
          <a:xfrm>
            <a:off x="365489" y="8560753"/>
            <a:ext cx="1161434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The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b="1" dirty="0" smtClean="0">
                <a:solidFill>
                  <a:srgbClr val="011F47"/>
                </a:solidFill>
                <a:latin typeface="AbhayaLibre-Regular"/>
              </a:rPr>
              <a:t>Standard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category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is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based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on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current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treatment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indications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with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approved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funding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by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the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Spanish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National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Health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System</a:t>
            </a:r>
            <a:endParaRPr lang="es-ES" sz="1600" dirty="0" smtClean="0">
              <a:solidFill>
                <a:srgbClr val="011F47"/>
              </a:solidFill>
              <a:latin typeface="AbhayaLibre-Regular"/>
            </a:endParaRPr>
          </a:p>
          <a:p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The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b="1" dirty="0" err="1" smtClean="0">
                <a:solidFill>
                  <a:srgbClr val="011F47"/>
                </a:solidFill>
                <a:latin typeface="AbhayaLibre-Regular"/>
              </a:rPr>
              <a:t>Recommended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category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is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based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on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current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recommendations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by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EMEA and FDA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27400" y="4927476"/>
            <a:ext cx="9364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i="0" spc="0" baseline="0" dirty="0" smtClean="0">
                <a:solidFill>
                  <a:srgbClr val="011F47"/>
                </a:solidFill>
                <a:latin typeface="Arimo-Regular"/>
              </a:rPr>
              <a:t>HER2</a:t>
            </a:r>
            <a:endParaRPr lang="es-E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Freeform 321"/>
          <p:cNvSpPr/>
          <p:nvPr/>
        </p:nvSpPr>
        <p:spPr>
          <a:xfrm flipV="1">
            <a:off x="0" y="-3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2" name="Freeform 322"/>
          <p:cNvSpPr/>
          <p:nvPr/>
        </p:nvSpPr>
        <p:spPr>
          <a:xfrm flipV="1">
            <a:off x="-121" y="12188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3" name="Picture 32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4867752" cy="4927472"/>
          </a:xfrm>
          <a:prstGeom prst="rect">
            <a:avLst/>
          </a:prstGeom>
          <a:noFill/>
        </p:spPr>
      </p:pic>
      <p:sp>
        <p:nvSpPr>
          <p:cNvPr id="324" name="Freeform 324"/>
          <p:cNvSpPr/>
          <p:nvPr/>
        </p:nvSpPr>
        <p:spPr>
          <a:xfrm flipV="1">
            <a:off x="115279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5" name="Freeform 325"/>
          <p:cNvSpPr/>
          <p:nvPr/>
        </p:nvSpPr>
        <p:spPr>
          <a:xfrm flipV="1">
            <a:off x="1005302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" name="Freeform 326"/>
          <p:cNvSpPr/>
          <p:nvPr/>
        </p:nvSpPr>
        <p:spPr>
          <a:xfrm flipV="1">
            <a:off x="8931711" y="199558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8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8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-57149" y="3175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" name="Freeform 327"/>
          <p:cNvSpPr/>
          <p:nvPr/>
        </p:nvSpPr>
        <p:spPr>
          <a:xfrm flipV="1">
            <a:off x="8931711" y="240516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488951" y="8636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" name="Freeform 328"/>
          <p:cNvSpPr/>
          <p:nvPr/>
        </p:nvSpPr>
        <p:spPr>
          <a:xfrm flipV="1">
            <a:off x="8931711" y="281473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035051" y="14097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" name="Freeform 329"/>
          <p:cNvSpPr/>
          <p:nvPr/>
        </p:nvSpPr>
        <p:spPr>
          <a:xfrm flipV="1">
            <a:off x="8931711" y="322431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9"/>
                  <a:pt x="97562" y="16740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40"/>
                </a:cubicBezTo>
                <a:cubicBezTo>
                  <a:pt x="11380" y="22099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581151" y="19558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0" name="Freeform 330"/>
          <p:cNvSpPr/>
          <p:nvPr/>
        </p:nvSpPr>
        <p:spPr>
          <a:xfrm flipV="1">
            <a:off x="668373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1" name="Freeform 331"/>
          <p:cNvSpPr/>
          <p:nvPr/>
        </p:nvSpPr>
        <p:spPr>
          <a:xfrm flipV="1">
            <a:off x="6536242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2" name="Picture 33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21867" y="6234264"/>
            <a:ext cx="5366132" cy="4052736"/>
          </a:xfrm>
          <a:prstGeom prst="rect">
            <a:avLst/>
          </a:prstGeom>
          <a:noFill/>
        </p:spPr>
      </p:pic>
      <p:sp>
        <p:nvSpPr>
          <p:cNvPr id="333" name="Freeform 333"/>
          <p:cNvSpPr/>
          <p:nvPr/>
        </p:nvSpPr>
        <p:spPr>
          <a:xfrm flipV="1">
            <a:off x="1231069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" name="Freeform 334"/>
          <p:cNvSpPr/>
          <p:nvPr/>
        </p:nvSpPr>
        <p:spPr>
          <a:xfrm flipV="1">
            <a:off x="12163201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" name="Freeform 335"/>
          <p:cNvSpPr/>
          <p:nvPr/>
        </p:nvSpPr>
        <p:spPr>
          <a:xfrm flipV="1">
            <a:off x="3621860" y="2078737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" name="Freeform 336"/>
          <p:cNvSpPr/>
          <p:nvPr/>
        </p:nvSpPr>
        <p:spPr>
          <a:xfrm flipV="1">
            <a:off x="3097948" y="2078737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7" name="Freeform 337"/>
          <p:cNvSpPr/>
          <p:nvPr/>
        </p:nvSpPr>
        <p:spPr>
          <a:xfrm flipV="1">
            <a:off x="3097948" y="2078737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00B050"/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8" name="Freeform 338"/>
          <p:cNvSpPr/>
          <p:nvPr/>
        </p:nvSpPr>
        <p:spPr>
          <a:xfrm flipV="1">
            <a:off x="9144074" y="2078737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" name="Freeform 339"/>
          <p:cNvSpPr/>
          <p:nvPr/>
        </p:nvSpPr>
        <p:spPr>
          <a:xfrm flipV="1">
            <a:off x="8620162" y="2078737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" name="Freeform 340"/>
          <p:cNvSpPr/>
          <p:nvPr/>
        </p:nvSpPr>
        <p:spPr>
          <a:xfrm flipV="1">
            <a:off x="8620162" y="2078737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C000"/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" name="Freeform 341"/>
          <p:cNvSpPr/>
          <p:nvPr/>
        </p:nvSpPr>
        <p:spPr>
          <a:xfrm flipV="1">
            <a:off x="14779759" y="2078737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" name="Freeform 342"/>
          <p:cNvSpPr/>
          <p:nvPr/>
        </p:nvSpPr>
        <p:spPr>
          <a:xfrm flipV="1">
            <a:off x="14260696" y="2078737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" name="Freeform 343"/>
          <p:cNvSpPr/>
          <p:nvPr/>
        </p:nvSpPr>
        <p:spPr>
          <a:xfrm flipV="1">
            <a:off x="14260696" y="2078737"/>
            <a:ext cx="1038125" cy="50844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0000"/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6" name="Picture 34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39060" y="559410"/>
            <a:ext cx="676274" cy="942975"/>
          </a:xfrm>
          <a:prstGeom prst="rect">
            <a:avLst/>
          </a:prstGeom>
          <a:noFill/>
        </p:spPr>
      </p:pic>
      <p:sp>
        <p:nvSpPr>
          <p:cNvPr id="353" name="Rectangle 353"/>
          <p:cNvSpPr/>
          <p:nvPr/>
        </p:nvSpPr>
        <p:spPr>
          <a:xfrm>
            <a:off x="283479" y="8757719"/>
            <a:ext cx="11614345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Martín-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Algarra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 S, Fernández-Figueras MT, López-Martín JA, at al; Spanish Society of Pathology; Spanish Society of Medical Oncology. Guidelines for biomarker testing in metastatic melanoma: a National Consensus of the Spanish Society of Pathology and the Spanish Society of Medical Oncology. Clin Transl Oncol. 2014 Apr;16(4):362-73.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doi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: 10.1007/s12094-013-1090-5. </a:t>
            </a:r>
          </a:p>
          <a:p>
            <a:pPr marL="342900" indent="-342900">
              <a:buAutoNum type="arabicPeriod"/>
            </a:pP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Scherrer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 E, Rau R,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Lorenzi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 M,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Shui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 I, Townson S, Larkin J. Systematic literature review for the association of biomarkers with efficacy of anti-PD-1 inhibitors in advanced melanoma. Future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Oncol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. 2021 Mar 30.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doi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: 10.2217/fon-2021-0154..</a:t>
            </a:r>
          </a:p>
          <a:p>
            <a:pPr marL="342900" indent="-342900">
              <a:buAutoNum type="arabicPeriod"/>
            </a:pP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Mao L, Dai J, Cao Y, et al.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Palbociclib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 in advanced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acral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 melanoma with genetic aberrations in the cyclin-dependent kinase 4 pathway.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Eur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 J Cancer. 2021 Mar 23;148:297-306.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doi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: 10.1016/j.ejca.2021.02.021.</a:t>
            </a:r>
          </a:p>
        </p:txBody>
      </p:sp>
      <p:sp>
        <p:nvSpPr>
          <p:cNvPr id="356" name="Rectangle 356"/>
          <p:cNvSpPr/>
          <p:nvPr/>
        </p:nvSpPr>
        <p:spPr>
          <a:xfrm>
            <a:off x="13219101" y="6813601"/>
            <a:ext cx="3121013" cy="3743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Tumor mutational burden</a:t>
            </a:r>
          </a:p>
        </p:txBody>
      </p:sp>
      <p:sp>
        <p:nvSpPr>
          <p:cNvPr id="357" name="Rectangle 357"/>
          <p:cNvSpPr/>
          <p:nvPr/>
        </p:nvSpPr>
        <p:spPr>
          <a:xfrm>
            <a:off x="13871415" y="4356151"/>
            <a:ext cx="1816332" cy="11935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520154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NRAS</a:t>
            </a:r>
          </a:p>
          <a:p>
            <a:pPr marL="0">
              <a:lnSpc>
                <a:spcPts val="3224"/>
              </a:lnSpc>
            </a:pPr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GNAQ/GNA11</a:t>
            </a:r>
          </a:p>
          <a:p>
            <a:pPr marL="535781">
              <a:lnSpc>
                <a:spcPts val="3225"/>
              </a:lnSpc>
            </a:pPr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PTEN</a:t>
            </a:r>
          </a:p>
        </p:txBody>
      </p:sp>
      <p:sp>
        <p:nvSpPr>
          <p:cNvPr id="358" name="Rectangle 358"/>
          <p:cNvSpPr/>
          <p:nvPr/>
        </p:nvSpPr>
        <p:spPr>
          <a:xfrm>
            <a:off x="14212975" y="5584876"/>
            <a:ext cx="1133235" cy="7839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40803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MITF</a:t>
            </a:r>
          </a:p>
          <a:p>
            <a:pPr marL="0">
              <a:lnSpc>
                <a:spcPts val="3225"/>
              </a:lnSpc>
            </a:pPr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CDKN2A</a:t>
            </a:r>
          </a:p>
        </p:txBody>
      </p:sp>
      <p:sp>
        <p:nvSpPr>
          <p:cNvPr id="359" name="Rectangle 359"/>
          <p:cNvSpPr/>
          <p:nvPr/>
        </p:nvSpPr>
        <p:spPr>
          <a:xfrm>
            <a:off x="14298700" y="6404026"/>
            <a:ext cx="961953" cy="3743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MHC-II </a:t>
            </a:r>
          </a:p>
        </p:txBody>
      </p:sp>
      <p:sp>
        <p:nvSpPr>
          <p:cNvPr id="360" name="Rectangle 360"/>
          <p:cNvSpPr/>
          <p:nvPr/>
        </p:nvSpPr>
        <p:spPr>
          <a:xfrm>
            <a:off x="8949759" y="4470980"/>
            <a:ext cx="581166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>
              <a:tabLst>
                <a:tab pos="5611747" algn="l"/>
              </a:tabLst>
            </a:pPr>
            <a:r>
              <a:rPr lang="en-US" sz="2200" b="0" i="0" spc="0" baseline="0" dirty="0">
                <a:solidFill>
                  <a:srgbClr val="011F47"/>
                </a:solidFill>
                <a:latin typeface="Arimo-Regular"/>
              </a:rPr>
              <a:t>	</a:t>
            </a:r>
            <a:r>
              <a:rPr lang="en-US" sz="2200" dirty="0">
                <a:solidFill>
                  <a:srgbClr val="011F47"/>
                </a:solidFill>
                <a:latin typeface="Arimo-Regular"/>
              </a:rPr>
              <a:t>KIT* </a:t>
            </a:r>
          </a:p>
        </p:txBody>
      </p:sp>
      <p:sp>
        <p:nvSpPr>
          <p:cNvPr id="361" name="Rectangle 361"/>
          <p:cNvSpPr/>
          <p:nvPr/>
        </p:nvSpPr>
        <p:spPr>
          <a:xfrm>
            <a:off x="9143878" y="5335958"/>
            <a:ext cx="77616" cy="3743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 </a:t>
            </a:r>
          </a:p>
        </p:txBody>
      </p:sp>
      <p:sp>
        <p:nvSpPr>
          <p:cNvPr id="44" name="Flecha izquierda 43">
            <a:hlinkClick r:id="rId6" action="ppaction://hlinksldjump"/>
          </p:cNvPr>
          <p:cNvSpPr/>
          <p:nvPr/>
        </p:nvSpPr>
        <p:spPr>
          <a:xfrm>
            <a:off x="749508" y="536322"/>
            <a:ext cx="614597" cy="647901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1D424731-89E8-3244-A77E-0A5144FEDE32}"/>
              </a:ext>
            </a:extLst>
          </p:cNvPr>
          <p:cNvSpPr txBox="1"/>
          <p:nvPr/>
        </p:nvSpPr>
        <p:spPr>
          <a:xfrm>
            <a:off x="4398241" y="277152"/>
            <a:ext cx="124359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" sz="4400" dirty="0" err="1">
                <a:solidFill>
                  <a:schemeClr val="tx1"/>
                </a:solidFill>
              </a:rPr>
              <a:t>Personalised</a:t>
            </a:r>
            <a:r>
              <a:rPr lang="es-ES" sz="4400" dirty="0">
                <a:solidFill>
                  <a:schemeClr val="tx1"/>
                </a:solidFill>
              </a:rPr>
              <a:t> </a:t>
            </a:r>
            <a:r>
              <a:rPr lang="es-ES" sz="4400" dirty="0" err="1">
                <a:solidFill>
                  <a:schemeClr val="tx1"/>
                </a:solidFill>
              </a:rPr>
              <a:t>Cancer</a:t>
            </a:r>
            <a:r>
              <a:rPr lang="es-ES" sz="4400" dirty="0">
                <a:solidFill>
                  <a:schemeClr val="tx1"/>
                </a:solidFill>
              </a:rPr>
              <a:t> Medicine </a:t>
            </a:r>
            <a:r>
              <a:rPr lang="es-ES" sz="4400" dirty="0" err="1">
                <a:solidFill>
                  <a:schemeClr val="tx1"/>
                </a:solidFill>
              </a:rPr>
              <a:t>Flashcards</a:t>
            </a:r>
            <a:r>
              <a:rPr lang="es-ES" sz="4400" dirty="0">
                <a:solidFill>
                  <a:schemeClr val="tx1"/>
                </a:solidFill>
              </a:rPr>
              <a:t> </a:t>
            </a:r>
            <a:r>
              <a:rPr lang="es-ES" sz="4400" dirty="0" smtClean="0">
                <a:solidFill>
                  <a:schemeClr val="tx1"/>
                </a:solidFill>
              </a:rPr>
              <a:t>2022</a:t>
            </a:r>
            <a:endParaRPr lang="es-ES" sz="4400" dirty="0">
              <a:solidFill>
                <a:schemeClr val="tx1"/>
              </a:solidFill>
            </a:endParaRPr>
          </a:p>
          <a:p>
            <a:pPr algn="ctr" rtl="0"/>
            <a:r>
              <a:rPr lang="es-ES" sz="4400" dirty="0">
                <a:solidFill>
                  <a:schemeClr val="tx1"/>
                </a:solidFill>
              </a:rPr>
              <a:t>Melanoma</a:t>
            </a:r>
          </a:p>
        </p:txBody>
      </p:sp>
      <p:sp>
        <p:nvSpPr>
          <p:cNvPr id="52" name="Rectangle 362">
            <a:extLst>
              <a:ext uri="{FF2B5EF4-FFF2-40B4-BE49-F238E27FC236}">
                <a16:creationId xmlns:a16="http://schemas.microsoft.com/office/drawing/2014/main" id="{5E295A5C-6ABE-4649-B3D9-4EE4384C1FD1}"/>
              </a:ext>
            </a:extLst>
          </p:cNvPr>
          <p:cNvSpPr/>
          <p:nvPr/>
        </p:nvSpPr>
        <p:spPr>
          <a:xfrm>
            <a:off x="6697606" y="7610631"/>
            <a:ext cx="508547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</a:t>
            </a:r>
            <a:r>
              <a:rPr lang="en-US" sz="1200" dirty="0">
                <a:solidFill>
                  <a:srgbClr val="011F47"/>
                </a:solidFill>
                <a:latin typeface="Arimo-Regular"/>
              </a:rPr>
              <a:t>i</a:t>
            </a: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n mucosal or acral melanoma or melanoma associated with sunlight</a:t>
            </a: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692" y="8460808"/>
            <a:ext cx="4707186" cy="1612484"/>
          </a:xfrm>
          <a:prstGeom prst="rect">
            <a:avLst/>
          </a:prstGeom>
        </p:spPr>
      </p:pic>
      <p:pic>
        <p:nvPicPr>
          <p:cNvPr id="43" name="Picture 129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87306" y="3078071"/>
            <a:ext cx="4184903" cy="1280159"/>
          </a:xfrm>
          <a:prstGeom prst="rect">
            <a:avLst/>
          </a:prstGeom>
          <a:noFill/>
          <a:extLst/>
        </p:spPr>
      </p:pic>
      <p:grpSp>
        <p:nvGrpSpPr>
          <p:cNvPr id="45" name="Grupo 44"/>
          <p:cNvGrpSpPr/>
          <p:nvPr/>
        </p:nvGrpSpPr>
        <p:grpSpPr>
          <a:xfrm>
            <a:off x="2549658" y="3324959"/>
            <a:ext cx="2366856" cy="774191"/>
            <a:chOff x="2548127" y="3535681"/>
            <a:chExt cx="2366856" cy="774191"/>
          </a:xfrm>
        </p:grpSpPr>
        <p:pic>
          <p:nvPicPr>
            <p:cNvPr id="46" name="Picture 127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548127" y="3535681"/>
              <a:ext cx="2145791" cy="774191"/>
            </a:xfrm>
            <a:prstGeom prst="rect">
              <a:avLst/>
            </a:prstGeom>
            <a:noFill/>
            <a:extLst/>
          </p:spPr>
        </p:pic>
        <p:sp>
          <p:nvSpPr>
            <p:cNvPr id="47" name="CuadroTexto 46"/>
            <p:cNvSpPr txBox="1"/>
            <p:nvPr/>
          </p:nvSpPr>
          <p:spPr>
            <a:xfrm>
              <a:off x="4539905" y="3561086"/>
              <a:ext cx="3750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" dirty="0">
                <a:solidFill>
                  <a:srgbClr val="012048"/>
                </a:solidFill>
              </a:endParaRPr>
            </a:p>
          </p:txBody>
        </p:sp>
      </p:grpSp>
      <p:grpSp>
        <p:nvGrpSpPr>
          <p:cNvPr id="53" name="Grupo 52"/>
          <p:cNvGrpSpPr/>
          <p:nvPr/>
        </p:nvGrpSpPr>
        <p:grpSpPr>
          <a:xfrm>
            <a:off x="7432554" y="3324959"/>
            <a:ext cx="3669224" cy="774191"/>
            <a:chOff x="7431023" y="3535681"/>
            <a:chExt cx="3669224" cy="774191"/>
          </a:xfrm>
        </p:grpSpPr>
        <p:pic>
          <p:nvPicPr>
            <p:cNvPr id="54" name="Picture 128"/>
            <p:cNvPicPr>
              <a:picLocks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431023" y="3535681"/>
              <a:ext cx="3422903" cy="774191"/>
            </a:xfrm>
            <a:prstGeom prst="rect">
              <a:avLst/>
            </a:prstGeom>
            <a:noFill/>
            <a:extLst/>
          </p:spPr>
        </p:pic>
        <p:sp>
          <p:nvSpPr>
            <p:cNvPr id="55" name="CuadroTexto 54"/>
            <p:cNvSpPr txBox="1"/>
            <p:nvPr/>
          </p:nvSpPr>
          <p:spPr>
            <a:xfrm>
              <a:off x="10713593" y="3569075"/>
              <a:ext cx="3866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" dirty="0">
                <a:solidFill>
                  <a:srgbClr val="012048"/>
                </a:solidFill>
              </a:endParaRPr>
            </a:p>
          </p:txBody>
        </p:sp>
      </p:grpSp>
      <p:sp>
        <p:nvSpPr>
          <p:cNvPr id="49" name="CuadroTexto 48"/>
          <p:cNvSpPr txBox="1"/>
          <p:nvPr/>
        </p:nvSpPr>
        <p:spPr>
          <a:xfrm>
            <a:off x="283479" y="8068062"/>
            <a:ext cx="1161434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The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b="1" dirty="0" smtClean="0">
                <a:solidFill>
                  <a:srgbClr val="011F47"/>
                </a:solidFill>
                <a:latin typeface="AbhayaLibre-Regular"/>
              </a:rPr>
              <a:t>Standard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category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is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based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on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current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treatment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indications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with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approved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funding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by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the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Spanish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National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Health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System</a:t>
            </a:r>
            <a:endParaRPr lang="es-ES" sz="1600" dirty="0" smtClean="0">
              <a:solidFill>
                <a:srgbClr val="011F47"/>
              </a:solidFill>
              <a:latin typeface="AbhayaLibre-Regular"/>
            </a:endParaRPr>
          </a:p>
          <a:p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The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b="1" dirty="0" err="1" smtClean="0">
                <a:solidFill>
                  <a:srgbClr val="011F47"/>
                </a:solidFill>
                <a:latin typeface="AbhayaLibre-Regular"/>
              </a:rPr>
              <a:t>Recommended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category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is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based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on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current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recommendations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by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EMEA and FDA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53621" y="4712029"/>
            <a:ext cx="9364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i="0" spc="0" baseline="0" dirty="0" smtClean="0">
                <a:solidFill>
                  <a:srgbClr val="011F47"/>
                </a:solidFill>
                <a:latin typeface="Arimo-Regular"/>
              </a:rPr>
              <a:t>BRAF</a:t>
            </a:r>
            <a:endParaRPr lang="es-E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Freeform 363"/>
          <p:cNvSpPr/>
          <p:nvPr/>
        </p:nvSpPr>
        <p:spPr>
          <a:xfrm flipV="1">
            <a:off x="0" y="-3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4" name="Freeform 364"/>
          <p:cNvSpPr/>
          <p:nvPr/>
        </p:nvSpPr>
        <p:spPr>
          <a:xfrm flipV="1">
            <a:off x="0" y="1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65" name="Picture 36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4867752" cy="4927472"/>
          </a:xfrm>
          <a:prstGeom prst="rect">
            <a:avLst/>
          </a:prstGeom>
          <a:noFill/>
        </p:spPr>
      </p:pic>
      <p:sp>
        <p:nvSpPr>
          <p:cNvPr id="366" name="Freeform 366"/>
          <p:cNvSpPr/>
          <p:nvPr/>
        </p:nvSpPr>
        <p:spPr>
          <a:xfrm flipV="1">
            <a:off x="115279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7" name="Freeform 367"/>
          <p:cNvSpPr/>
          <p:nvPr/>
        </p:nvSpPr>
        <p:spPr>
          <a:xfrm flipV="1">
            <a:off x="1005302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8" name="Freeform 368"/>
          <p:cNvSpPr/>
          <p:nvPr/>
        </p:nvSpPr>
        <p:spPr>
          <a:xfrm flipV="1">
            <a:off x="8931711" y="199558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8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8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-57149" y="3175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9" name="Freeform 369"/>
          <p:cNvSpPr/>
          <p:nvPr/>
        </p:nvSpPr>
        <p:spPr>
          <a:xfrm flipV="1">
            <a:off x="8931711" y="240516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488951" y="8636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0" name="Freeform 370"/>
          <p:cNvSpPr/>
          <p:nvPr/>
        </p:nvSpPr>
        <p:spPr>
          <a:xfrm flipV="1">
            <a:off x="8931711" y="281473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035051" y="14097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1" name="Freeform 371"/>
          <p:cNvSpPr/>
          <p:nvPr/>
        </p:nvSpPr>
        <p:spPr>
          <a:xfrm flipV="1">
            <a:off x="8931711" y="322431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9"/>
                  <a:pt x="97562" y="16740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40"/>
                </a:cubicBezTo>
                <a:cubicBezTo>
                  <a:pt x="11380" y="22099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581151" y="19558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2" name="Freeform 372"/>
          <p:cNvSpPr/>
          <p:nvPr/>
        </p:nvSpPr>
        <p:spPr>
          <a:xfrm flipV="1">
            <a:off x="668373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3" name="Freeform 373"/>
          <p:cNvSpPr/>
          <p:nvPr/>
        </p:nvSpPr>
        <p:spPr>
          <a:xfrm flipV="1">
            <a:off x="6536242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74" name="Picture 37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21867" y="6234264"/>
            <a:ext cx="5366132" cy="4052736"/>
          </a:xfrm>
          <a:prstGeom prst="rect">
            <a:avLst/>
          </a:prstGeom>
          <a:noFill/>
        </p:spPr>
      </p:pic>
      <p:sp>
        <p:nvSpPr>
          <p:cNvPr id="375" name="Freeform 375"/>
          <p:cNvSpPr/>
          <p:nvPr/>
        </p:nvSpPr>
        <p:spPr>
          <a:xfrm flipV="1">
            <a:off x="1231069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6" name="Freeform 376"/>
          <p:cNvSpPr/>
          <p:nvPr/>
        </p:nvSpPr>
        <p:spPr>
          <a:xfrm flipV="1">
            <a:off x="12163201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7" name="Freeform 377"/>
          <p:cNvSpPr/>
          <p:nvPr/>
        </p:nvSpPr>
        <p:spPr>
          <a:xfrm flipV="1">
            <a:off x="3621860" y="2078737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8" name="Freeform 378"/>
          <p:cNvSpPr/>
          <p:nvPr/>
        </p:nvSpPr>
        <p:spPr>
          <a:xfrm flipV="1">
            <a:off x="3097948" y="2078737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9" name="Freeform 379"/>
          <p:cNvSpPr/>
          <p:nvPr/>
        </p:nvSpPr>
        <p:spPr>
          <a:xfrm flipV="1">
            <a:off x="3097948" y="2078737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00B050"/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0" name="Freeform 380"/>
          <p:cNvSpPr/>
          <p:nvPr/>
        </p:nvSpPr>
        <p:spPr>
          <a:xfrm flipV="1">
            <a:off x="9144074" y="2078737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1" name="Freeform 381"/>
          <p:cNvSpPr/>
          <p:nvPr/>
        </p:nvSpPr>
        <p:spPr>
          <a:xfrm flipV="1">
            <a:off x="8620162" y="2078737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2" name="Freeform 382"/>
          <p:cNvSpPr/>
          <p:nvPr/>
        </p:nvSpPr>
        <p:spPr>
          <a:xfrm flipV="1">
            <a:off x="8620162" y="2078737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C000"/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3" name="Freeform 383"/>
          <p:cNvSpPr/>
          <p:nvPr/>
        </p:nvSpPr>
        <p:spPr>
          <a:xfrm flipV="1">
            <a:off x="14779759" y="2078737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4" name="Freeform 384"/>
          <p:cNvSpPr/>
          <p:nvPr/>
        </p:nvSpPr>
        <p:spPr>
          <a:xfrm flipV="1">
            <a:off x="14260696" y="2078737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5" name="Freeform 385"/>
          <p:cNvSpPr/>
          <p:nvPr/>
        </p:nvSpPr>
        <p:spPr>
          <a:xfrm flipV="1">
            <a:off x="14260696" y="2078737"/>
            <a:ext cx="1038125" cy="50844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0000"/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91" name="Picture 39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81701" y="546710"/>
            <a:ext cx="635000" cy="968375"/>
          </a:xfrm>
          <a:prstGeom prst="rect">
            <a:avLst/>
          </a:prstGeom>
          <a:noFill/>
        </p:spPr>
      </p:pic>
      <p:sp>
        <p:nvSpPr>
          <p:cNvPr id="396" name="Rectangle 396"/>
          <p:cNvSpPr/>
          <p:nvPr/>
        </p:nvSpPr>
        <p:spPr>
          <a:xfrm>
            <a:off x="1492801" y="4749021"/>
            <a:ext cx="4256442" cy="1353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sz="2200" b="0" i="0" spc="0" baseline="0" dirty="0">
                <a:solidFill>
                  <a:srgbClr val="011F47"/>
                </a:solidFill>
                <a:latin typeface="Arimo-Regular"/>
              </a:rPr>
              <a:t>BRCA1 and BRCA2</a:t>
            </a:r>
            <a:r>
              <a:rPr lang="en-US" sz="2200" b="0" i="0" spc="0" baseline="0" dirty="0" smtClean="0">
                <a:solidFill>
                  <a:srgbClr val="011F47"/>
                </a:solidFill>
                <a:latin typeface="Arimo-Regular"/>
              </a:rPr>
              <a:t>*</a:t>
            </a:r>
          </a:p>
          <a:p>
            <a:pPr algn="ctr"/>
            <a:r>
              <a:rPr lang="en-US" sz="2199" b="0" i="0" spc="0" baseline="0" dirty="0" smtClean="0">
                <a:solidFill>
                  <a:srgbClr val="011F47"/>
                </a:solidFill>
                <a:latin typeface="Arimo-Regular"/>
              </a:rPr>
              <a:t>Homologous Recombination Deficiency (HRD)</a:t>
            </a:r>
          </a:p>
          <a:p>
            <a:pPr marL="0" algn="ctr"/>
            <a:endParaRPr lang="en-US" sz="2200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397" name="Rectangle 397"/>
          <p:cNvSpPr/>
          <p:nvPr/>
        </p:nvSpPr>
        <p:spPr>
          <a:xfrm>
            <a:off x="8667587" y="4769113"/>
            <a:ext cx="822781" cy="3743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NGS**</a:t>
            </a:r>
          </a:p>
        </p:txBody>
      </p:sp>
      <p:sp>
        <p:nvSpPr>
          <p:cNvPr id="399" name="Rectangle 399"/>
          <p:cNvSpPr/>
          <p:nvPr/>
        </p:nvSpPr>
        <p:spPr>
          <a:xfrm>
            <a:off x="9152695" y="5702951"/>
            <a:ext cx="77616" cy="3743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 </a:t>
            </a:r>
          </a:p>
        </p:txBody>
      </p:sp>
      <p:sp>
        <p:nvSpPr>
          <p:cNvPr id="400" name="Rectangle 400"/>
          <p:cNvSpPr/>
          <p:nvPr/>
        </p:nvSpPr>
        <p:spPr>
          <a:xfrm>
            <a:off x="12411630" y="4734478"/>
            <a:ext cx="4723573" cy="6768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p53, PD-1/PDL-1, ATM, BARD1, BRIP1, CHECK1,</a:t>
            </a:r>
          </a:p>
        </p:txBody>
      </p:sp>
      <p:sp>
        <p:nvSpPr>
          <p:cNvPr id="401" name="Rectangle 401"/>
          <p:cNvSpPr/>
          <p:nvPr/>
        </p:nvSpPr>
        <p:spPr>
          <a:xfrm>
            <a:off x="12466548" y="5553628"/>
            <a:ext cx="4626200" cy="7839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CHECK2, FAM175A, MRE11A, NBN,</a:t>
            </a:r>
          </a:p>
          <a:p>
            <a:pPr marL="581917">
              <a:lnSpc>
                <a:spcPts val="3225"/>
              </a:lnSpc>
            </a:pPr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PALB2, RAD51C, RAR51D.</a:t>
            </a:r>
          </a:p>
        </p:txBody>
      </p:sp>
      <p:sp>
        <p:nvSpPr>
          <p:cNvPr id="402" name="Rectangle 402"/>
          <p:cNvSpPr/>
          <p:nvPr/>
        </p:nvSpPr>
        <p:spPr>
          <a:xfrm>
            <a:off x="6684125" y="7495643"/>
            <a:ext cx="508547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**approved </a:t>
            </a:r>
            <a:r>
              <a:rPr lang="en-US" sz="1200" dirty="0">
                <a:solidFill>
                  <a:srgbClr val="011F47"/>
                </a:solidFill>
                <a:latin typeface="Arimo-Regular"/>
              </a:rPr>
              <a:t>i</a:t>
            </a: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n US as companion diagnostics for some PAPR inhibitors</a:t>
            </a:r>
          </a:p>
        </p:txBody>
      </p:sp>
      <p:sp>
        <p:nvSpPr>
          <p:cNvPr id="403" name="Rectangle 403"/>
          <p:cNvSpPr/>
          <p:nvPr/>
        </p:nvSpPr>
        <p:spPr>
          <a:xfrm>
            <a:off x="1207396" y="7480546"/>
            <a:ext cx="1449115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</a:t>
            </a:r>
            <a:r>
              <a:rPr lang="en-US" sz="1200" dirty="0">
                <a:solidFill>
                  <a:srgbClr val="011F47"/>
                </a:solidFill>
                <a:latin typeface="Arimo-Regular"/>
              </a:rPr>
              <a:t>germ-line or somatic</a:t>
            </a:r>
            <a:endParaRPr lang="en-US" sz="1200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43" name="Flecha izquierda 42">
            <a:hlinkClick r:id="rId6" action="ppaction://hlinksldjump"/>
          </p:cNvPr>
          <p:cNvSpPr/>
          <p:nvPr/>
        </p:nvSpPr>
        <p:spPr>
          <a:xfrm>
            <a:off x="749508" y="536322"/>
            <a:ext cx="614597" cy="647901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05650F8C-9415-464C-8233-525264A656F2}"/>
              </a:ext>
            </a:extLst>
          </p:cNvPr>
          <p:cNvSpPr txBox="1"/>
          <p:nvPr/>
        </p:nvSpPr>
        <p:spPr>
          <a:xfrm>
            <a:off x="4430299" y="277152"/>
            <a:ext cx="124359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" sz="4400" dirty="0" err="1">
                <a:solidFill>
                  <a:schemeClr val="accent5">
                    <a:lumMod val="75000"/>
                  </a:schemeClr>
                </a:solidFill>
              </a:rPr>
              <a:t>Personalised</a:t>
            </a:r>
            <a:r>
              <a:rPr lang="es-ES" sz="4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4400" dirty="0" err="1">
                <a:solidFill>
                  <a:schemeClr val="accent5">
                    <a:lumMod val="75000"/>
                  </a:schemeClr>
                </a:solidFill>
              </a:rPr>
              <a:t>Cancer</a:t>
            </a:r>
            <a:r>
              <a:rPr lang="es-ES" sz="4400" dirty="0">
                <a:solidFill>
                  <a:schemeClr val="accent5">
                    <a:lumMod val="75000"/>
                  </a:schemeClr>
                </a:solidFill>
              </a:rPr>
              <a:t> Medicine </a:t>
            </a:r>
            <a:r>
              <a:rPr lang="es-ES" sz="4400" dirty="0" err="1">
                <a:solidFill>
                  <a:schemeClr val="accent5">
                    <a:lumMod val="75000"/>
                  </a:schemeClr>
                </a:solidFill>
              </a:rPr>
              <a:t>Flashcards</a:t>
            </a:r>
            <a:r>
              <a:rPr lang="es-ES" sz="4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4400" dirty="0" smtClean="0">
                <a:solidFill>
                  <a:schemeClr val="accent5">
                    <a:lumMod val="75000"/>
                  </a:schemeClr>
                </a:solidFill>
              </a:rPr>
              <a:t>2022</a:t>
            </a:r>
            <a:endParaRPr lang="es-ES" sz="4400" dirty="0">
              <a:solidFill>
                <a:schemeClr val="accent5">
                  <a:lumMod val="75000"/>
                </a:schemeClr>
              </a:solidFill>
            </a:endParaRPr>
          </a:p>
          <a:p>
            <a:pPr algn="ctr" rtl="0"/>
            <a:r>
              <a:rPr lang="es-ES" sz="4400" dirty="0" err="1">
                <a:solidFill>
                  <a:schemeClr val="accent5">
                    <a:lumMod val="75000"/>
                  </a:schemeClr>
                </a:solidFill>
              </a:rPr>
              <a:t>Ovarian</a:t>
            </a:r>
            <a:r>
              <a:rPr lang="es-ES" sz="4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4400" dirty="0" err="1">
                <a:solidFill>
                  <a:schemeClr val="accent5">
                    <a:lumMod val="75000"/>
                  </a:schemeClr>
                </a:solidFill>
              </a:rPr>
              <a:t>Cancer</a:t>
            </a:r>
            <a:endParaRPr lang="es-ES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0" name="Rectangle 395">
            <a:extLst>
              <a:ext uri="{FF2B5EF4-FFF2-40B4-BE49-F238E27FC236}">
                <a16:creationId xmlns:a16="http://schemas.microsoft.com/office/drawing/2014/main" id="{3B1E2B13-AA5F-1845-AE72-A1AA06C6648E}"/>
              </a:ext>
            </a:extLst>
          </p:cNvPr>
          <p:cNvSpPr/>
          <p:nvPr/>
        </p:nvSpPr>
        <p:spPr>
          <a:xfrm>
            <a:off x="320038" y="9734738"/>
            <a:ext cx="11614345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1. Oaknin A, Guarch R, Barretina P, et al. Recommendations for biomarker testing in epithelial ovarian cancer: a National Consensus Statement by the Spanish Society of Pathology and the Spanish Society of Medical Oncology. Clin Transl Oncol. 2018 Mar;20(3):274-285. doi: 10.1007/s12094-017-1719-x.</a:t>
            </a:r>
          </a:p>
        </p:txBody>
      </p:sp>
      <p:pic>
        <p:nvPicPr>
          <p:cNvPr id="51" name="Imagen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692" y="8460808"/>
            <a:ext cx="4707186" cy="1612484"/>
          </a:xfrm>
          <a:prstGeom prst="rect">
            <a:avLst/>
          </a:prstGeom>
        </p:spPr>
      </p:pic>
      <p:pic>
        <p:nvPicPr>
          <p:cNvPr id="42" name="Picture 129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85775" y="3288793"/>
            <a:ext cx="4184903" cy="1280159"/>
          </a:xfrm>
          <a:prstGeom prst="rect">
            <a:avLst/>
          </a:prstGeom>
          <a:noFill/>
          <a:extLst/>
        </p:spPr>
      </p:pic>
      <p:grpSp>
        <p:nvGrpSpPr>
          <p:cNvPr id="44" name="Grupo 43"/>
          <p:cNvGrpSpPr/>
          <p:nvPr/>
        </p:nvGrpSpPr>
        <p:grpSpPr>
          <a:xfrm>
            <a:off x="2548127" y="3535681"/>
            <a:ext cx="2366856" cy="774191"/>
            <a:chOff x="2548127" y="3535681"/>
            <a:chExt cx="2366856" cy="774191"/>
          </a:xfrm>
        </p:grpSpPr>
        <p:pic>
          <p:nvPicPr>
            <p:cNvPr id="45" name="Picture 127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548127" y="3535681"/>
              <a:ext cx="2145791" cy="774191"/>
            </a:xfrm>
            <a:prstGeom prst="rect">
              <a:avLst/>
            </a:prstGeom>
            <a:noFill/>
            <a:extLst/>
          </p:spPr>
        </p:pic>
        <p:sp>
          <p:nvSpPr>
            <p:cNvPr id="46" name="CuadroTexto 45"/>
            <p:cNvSpPr txBox="1"/>
            <p:nvPr/>
          </p:nvSpPr>
          <p:spPr>
            <a:xfrm>
              <a:off x="4539905" y="3561086"/>
              <a:ext cx="3750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" dirty="0">
                <a:solidFill>
                  <a:srgbClr val="012048"/>
                </a:solidFill>
              </a:endParaRPr>
            </a:p>
          </p:txBody>
        </p:sp>
      </p:grpSp>
      <p:grpSp>
        <p:nvGrpSpPr>
          <p:cNvPr id="52" name="Grupo 51"/>
          <p:cNvGrpSpPr/>
          <p:nvPr/>
        </p:nvGrpSpPr>
        <p:grpSpPr>
          <a:xfrm>
            <a:off x="7431023" y="3535681"/>
            <a:ext cx="3669224" cy="774191"/>
            <a:chOff x="7431023" y="3535681"/>
            <a:chExt cx="3669224" cy="774191"/>
          </a:xfrm>
        </p:grpSpPr>
        <p:pic>
          <p:nvPicPr>
            <p:cNvPr id="53" name="Picture 128"/>
            <p:cNvPicPr>
              <a:picLocks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431023" y="3535681"/>
              <a:ext cx="3422903" cy="774191"/>
            </a:xfrm>
            <a:prstGeom prst="rect">
              <a:avLst/>
            </a:prstGeom>
            <a:noFill/>
            <a:extLst/>
          </p:spPr>
        </p:pic>
        <p:sp>
          <p:nvSpPr>
            <p:cNvPr id="54" name="CuadroTexto 53"/>
            <p:cNvSpPr txBox="1"/>
            <p:nvPr/>
          </p:nvSpPr>
          <p:spPr>
            <a:xfrm>
              <a:off x="10713593" y="3569075"/>
              <a:ext cx="3866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" dirty="0">
                <a:solidFill>
                  <a:srgbClr val="012048"/>
                </a:solidFill>
              </a:endParaRPr>
            </a:p>
          </p:txBody>
        </p:sp>
      </p:grpSp>
      <p:sp>
        <p:nvSpPr>
          <p:cNvPr id="47" name="CuadroTexto 46"/>
          <p:cNvSpPr txBox="1"/>
          <p:nvPr/>
        </p:nvSpPr>
        <p:spPr>
          <a:xfrm>
            <a:off x="320038" y="9030402"/>
            <a:ext cx="1161434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The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b="1" dirty="0" smtClean="0">
                <a:solidFill>
                  <a:srgbClr val="011F47"/>
                </a:solidFill>
                <a:latin typeface="AbhayaLibre-Regular"/>
              </a:rPr>
              <a:t>Standard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category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is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based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on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current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treatment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indications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with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approved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funding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by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the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Spanish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National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Health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System</a:t>
            </a:r>
            <a:endParaRPr lang="es-ES" sz="1600" dirty="0" smtClean="0">
              <a:solidFill>
                <a:srgbClr val="011F47"/>
              </a:solidFill>
              <a:latin typeface="AbhayaLibre-Regular"/>
            </a:endParaRPr>
          </a:p>
          <a:p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The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b="1" dirty="0" err="1" smtClean="0">
                <a:solidFill>
                  <a:srgbClr val="011F47"/>
                </a:solidFill>
                <a:latin typeface="AbhayaLibre-Regular"/>
              </a:rPr>
              <a:t>Recommended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category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is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based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on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current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recommendations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by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EMEA and FDA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Freeform 404"/>
          <p:cNvSpPr/>
          <p:nvPr/>
        </p:nvSpPr>
        <p:spPr>
          <a:xfrm flipV="1">
            <a:off x="0" y="-4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5" name="Freeform 405"/>
          <p:cNvSpPr/>
          <p:nvPr/>
        </p:nvSpPr>
        <p:spPr>
          <a:xfrm flipV="1">
            <a:off x="0" y="1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06" name="Picture 40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4867752" cy="4927472"/>
          </a:xfrm>
          <a:prstGeom prst="rect">
            <a:avLst/>
          </a:prstGeom>
          <a:noFill/>
        </p:spPr>
      </p:pic>
      <p:sp>
        <p:nvSpPr>
          <p:cNvPr id="407" name="Freeform 407"/>
          <p:cNvSpPr/>
          <p:nvPr/>
        </p:nvSpPr>
        <p:spPr>
          <a:xfrm flipV="1">
            <a:off x="115279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8" name="Freeform 408"/>
          <p:cNvSpPr/>
          <p:nvPr/>
        </p:nvSpPr>
        <p:spPr>
          <a:xfrm flipV="1">
            <a:off x="1005302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9" name="Freeform 409"/>
          <p:cNvSpPr/>
          <p:nvPr/>
        </p:nvSpPr>
        <p:spPr>
          <a:xfrm flipV="1">
            <a:off x="8931711" y="199558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8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8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-57149" y="3175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" name="Freeform 410"/>
          <p:cNvSpPr/>
          <p:nvPr/>
        </p:nvSpPr>
        <p:spPr>
          <a:xfrm flipV="1">
            <a:off x="8931711" y="240516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488951" y="8636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1" name="Freeform 411"/>
          <p:cNvSpPr/>
          <p:nvPr/>
        </p:nvSpPr>
        <p:spPr>
          <a:xfrm flipV="1">
            <a:off x="8931711" y="281473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035051" y="14097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2" name="Freeform 412"/>
          <p:cNvSpPr/>
          <p:nvPr/>
        </p:nvSpPr>
        <p:spPr>
          <a:xfrm flipV="1">
            <a:off x="8931711" y="322431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9"/>
                  <a:pt x="97562" y="16740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40"/>
                </a:cubicBezTo>
                <a:cubicBezTo>
                  <a:pt x="11380" y="22099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581151" y="19558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3" name="Freeform 413"/>
          <p:cNvSpPr/>
          <p:nvPr/>
        </p:nvSpPr>
        <p:spPr>
          <a:xfrm flipV="1">
            <a:off x="668373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4" name="Freeform 414"/>
          <p:cNvSpPr/>
          <p:nvPr/>
        </p:nvSpPr>
        <p:spPr>
          <a:xfrm flipV="1">
            <a:off x="6536242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15" name="Picture 41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21867" y="6234264"/>
            <a:ext cx="5366132" cy="4052736"/>
          </a:xfrm>
          <a:prstGeom prst="rect">
            <a:avLst/>
          </a:prstGeom>
          <a:noFill/>
        </p:spPr>
      </p:pic>
      <p:sp>
        <p:nvSpPr>
          <p:cNvPr id="416" name="Freeform 416"/>
          <p:cNvSpPr/>
          <p:nvPr/>
        </p:nvSpPr>
        <p:spPr>
          <a:xfrm flipV="1">
            <a:off x="1231069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7" name="Freeform 417"/>
          <p:cNvSpPr/>
          <p:nvPr/>
        </p:nvSpPr>
        <p:spPr>
          <a:xfrm flipV="1">
            <a:off x="12163201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8" name="Freeform 418"/>
          <p:cNvSpPr/>
          <p:nvPr/>
        </p:nvSpPr>
        <p:spPr>
          <a:xfrm flipV="1">
            <a:off x="3621860" y="2078737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9" name="Freeform 419"/>
          <p:cNvSpPr/>
          <p:nvPr/>
        </p:nvSpPr>
        <p:spPr>
          <a:xfrm flipV="1">
            <a:off x="3097948" y="2078737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0" name="Freeform 420"/>
          <p:cNvSpPr/>
          <p:nvPr/>
        </p:nvSpPr>
        <p:spPr>
          <a:xfrm flipV="1">
            <a:off x="3097948" y="2078737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00B050"/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" name="Freeform 421"/>
          <p:cNvSpPr/>
          <p:nvPr/>
        </p:nvSpPr>
        <p:spPr>
          <a:xfrm flipV="1">
            <a:off x="9144074" y="2078737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2" name="Freeform 422"/>
          <p:cNvSpPr/>
          <p:nvPr/>
        </p:nvSpPr>
        <p:spPr>
          <a:xfrm flipV="1">
            <a:off x="8620162" y="2078737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3" name="Freeform 423"/>
          <p:cNvSpPr/>
          <p:nvPr/>
        </p:nvSpPr>
        <p:spPr>
          <a:xfrm flipV="1">
            <a:off x="8620162" y="2078737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C000"/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" name="Freeform 424"/>
          <p:cNvSpPr/>
          <p:nvPr/>
        </p:nvSpPr>
        <p:spPr>
          <a:xfrm flipV="1">
            <a:off x="14779759" y="2078737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5" name="Freeform 425"/>
          <p:cNvSpPr/>
          <p:nvPr/>
        </p:nvSpPr>
        <p:spPr>
          <a:xfrm flipV="1">
            <a:off x="14260696" y="2078737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6" name="Freeform 426"/>
          <p:cNvSpPr/>
          <p:nvPr/>
        </p:nvSpPr>
        <p:spPr>
          <a:xfrm flipV="1">
            <a:off x="14260696" y="2078737"/>
            <a:ext cx="1038125" cy="50844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0000"/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9" name="Picture 42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54370" y="559410"/>
            <a:ext cx="704849" cy="942975"/>
          </a:xfrm>
          <a:prstGeom prst="rect">
            <a:avLst/>
          </a:prstGeom>
          <a:noFill/>
        </p:spPr>
      </p:pic>
      <p:sp>
        <p:nvSpPr>
          <p:cNvPr id="439" name="Rectangle 439"/>
          <p:cNvSpPr/>
          <p:nvPr/>
        </p:nvSpPr>
        <p:spPr>
          <a:xfrm>
            <a:off x="2404832" y="4880248"/>
            <a:ext cx="2616101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200" b="0" i="0" spc="0" baseline="0" dirty="0">
                <a:solidFill>
                  <a:srgbClr val="011F47"/>
                </a:solidFill>
                <a:latin typeface="Arimo-Regular"/>
              </a:rPr>
              <a:t>BRCA1 and BRCA2*</a:t>
            </a:r>
          </a:p>
        </p:txBody>
      </p:sp>
      <p:sp>
        <p:nvSpPr>
          <p:cNvPr id="440" name="Rectangle 440"/>
          <p:cNvSpPr/>
          <p:nvPr/>
        </p:nvSpPr>
        <p:spPr>
          <a:xfrm>
            <a:off x="7133911" y="6584180"/>
            <a:ext cx="65" cy="3384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endParaRPr lang="en-US" sz="2199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441" name="Rectangle 441"/>
          <p:cNvSpPr/>
          <p:nvPr/>
        </p:nvSpPr>
        <p:spPr>
          <a:xfrm>
            <a:off x="7074444" y="4868044"/>
            <a:ext cx="4136060" cy="10155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>
              <a:tabLst>
                <a:tab pos="5647057" algn="l"/>
              </a:tabLst>
            </a:pPr>
            <a:r>
              <a:rPr lang="en-US" sz="2200" b="0" i="0" spc="0" baseline="0" dirty="0">
                <a:solidFill>
                  <a:srgbClr val="011F47"/>
                </a:solidFill>
                <a:latin typeface="Arimo-Regular"/>
              </a:rPr>
              <a:t>Microsatellite instability</a:t>
            </a:r>
            <a:r>
              <a:rPr lang="en-US" sz="2200" b="0" i="0" spc="0" baseline="0" dirty="0" smtClean="0">
                <a:solidFill>
                  <a:srgbClr val="011F47"/>
                </a:solidFill>
                <a:latin typeface="Arimo-Regular"/>
              </a:rPr>
              <a:t>*</a:t>
            </a:r>
          </a:p>
          <a:p>
            <a:pPr algn="ctr">
              <a:tabLst>
                <a:tab pos="5647057" algn="l"/>
              </a:tabLst>
            </a:pPr>
            <a:r>
              <a:rPr lang="en-US" sz="2200" b="0" i="0" spc="0" baseline="0" dirty="0" smtClean="0">
                <a:solidFill>
                  <a:srgbClr val="011F47"/>
                </a:solidFill>
                <a:latin typeface="Arimo-Regular"/>
              </a:rPr>
              <a:t>HRR Profound panel * (somatic)</a:t>
            </a:r>
          </a:p>
          <a:p>
            <a:pPr marL="0">
              <a:tabLst>
                <a:tab pos="5647057" algn="l"/>
              </a:tabLst>
            </a:pPr>
            <a:r>
              <a:rPr lang="en-US" sz="2199" b="0" i="0" spc="0" baseline="0" dirty="0" smtClean="0">
                <a:solidFill>
                  <a:srgbClr val="011F47"/>
                </a:solidFill>
                <a:latin typeface="Arimo-Regular"/>
              </a:rPr>
              <a:t>	</a:t>
            </a:r>
            <a:endParaRPr lang="en-US" sz="3331" b="0" i="0" spc="0" baseline="15242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442" name="Rectangle 442"/>
          <p:cNvSpPr/>
          <p:nvPr/>
        </p:nvSpPr>
        <p:spPr>
          <a:xfrm>
            <a:off x="14779773" y="6522100"/>
            <a:ext cx="77616" cy="3743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 </a:t>
            </a:r>
          </a:p>
        </p:txBody>
      </p:sp>
      <p:sp>
        <p:nvSpPr>
          <p:cNvPr id="443" name="Rectangle 443"/>
          <p:cNvSpPr/>
          <p:nvPr/>
        </p:nvSpPr>
        <p:spPr>
          <a:xfrm>
            <a:off x="14406661" y="5702951"/>
            <a:ext cx="23724" cy="3384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3217"/>
            <a:endParaRPr lang="en-US" sz="2199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444" name="Rectangle 444"/>
          <p:cNvSpPr/>
          <p:nvPr/>
        </p:nvSpPr>
        <p:spPr>
          <a:xfrm>
            <a:off x="6711020" y="7480546"/>
            <a:ext cx="470784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 By either IHC (MLH1, PMS2, MSH2 a MSH6) or by genomic study(BAT25 and BAT26, D2S123, D5S346 and</a:t>
            </a:r>
            <a:r>
              <a:rPr lang="en-US" sz="1200" dirty="0">
                <a:solidFill>
                  <a:srgbClr val="011F47"/>
                </a:solidFill>
                <a:latin typeface="Arimo-Regular"/>
              </a:rPr>
              <a:t> </a:t>
            </a: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D17S250).</a:t>
            </a:r>
          </a:p>
        </p:txBody>
      </p:sp>
      <p:sp>
        <p:nvSpPr>
          <p:cNvPr id="445" name="Rectangle 445"/>
          <p:cNvSpPr/>
          <p:nvPr/>
        </p:nvSpPr>
        <p:spPr>
          <a:xfrm>
            <a:off x="1187815" y="7480546"/>
            <a:ext cx="1449115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*germ-line or somatic</a:t>
            </a:r>
          </a:p>
        </p:txBody>
      </p:sp>
      <p:sp>
        <p:nvSpPr>
          <p:cNvPr id="44" name="Flecha izquierda 43">
            <a:hlinkClick r:id="rId6" action="ppaction://hlinksldjump"/>
          </p:cNvPr>
          <p:cNvSpPr/>
          <p:nvPr/>
        </p:nvSpPr>
        <p:spPr>
          <a:xfrm>
            <a:off x="749508" y="536322"/>
            <a:ext cx="614597" cy="647901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99DDB7C3-0CC3-0E41-9E98-9CC281E77691}"/>
              </a:ext>
            </a:extLst>
          </p:cNvPr>
          <p:cNvSpPr txBox="1"/>
          <p:nvPr/>
        </p:nvSpPr>
        <p:spPr>
          <a:xfrm>
            <a:off x="4430299" y="277152"/>
            <a:ext cx="124359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" sz="4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Personalised</a:t>
            </a:r>
            <a:r>
              <a:rPr lang="es-ES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4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Cancer</a:t>
            </a:r>
            <a:r>
              <a:rPr lang="es-ES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Medicine </a:t>
            </a:r>
            <a:r>
              <a:rPr lang="es-ES" sz="4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Flashcards</a:t>
            </a:r>
            <a:r>
              <a:rPr lang="es-ES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2022</a:t>
            </a:r>
            <a:endParaRPr lang="es-ES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 rtl="0"/>
            <a:r>
              <a:rPr lang="es-ES" sz="4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Prostate</a:t>
            </a:r>
            <a:r>
              <a:rPr lang="es-ES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4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Cancer</a:t>
            </a:r>
            <a:endParaRPr lang="es-ES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0" name="Imagen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692" y="8460808"/>
            <a:ext cx="4707186" cy="1612484"/>
          </a:xfrm>
          <a:prstGeom prst="rect">
            <a:avLst/>
          </a:prstGeom>
        </p:spPr>
      </p:pic>
      <p:pic>
        <p:nvPicPr>
          <p:cNvPr id="42" name="Picture 129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85775" y="3288793"/>
            <a:ext cx="4184903" cy="1280159"/>
          </a:xfrm>
          <a:prstGeom prst="rect">
            <a:avLst/>
          </a:prstGeom>
          <a:noFill/>
          <a:extLst/>
        </p:spPr>
      </p:pic>
      <p:pic>
        <p:nvPicPr>
          <p:cNvPr id="46" name="Picture 127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8127" y="3535681"/>
            <a:ext cx="2145791" cy="774191"/>
          </a:xfrm>
          <a:prstGeom prst="rect">
            <a:avLst/>
          </a:prstGeom>
          <a:noFill/>
          <a:extLst/>
        </p:spPr>
      </p:pic>
      <p:grpSp>
        <p:nvGrpSpPr>
          <p:cNvPr id="48" name="Grupo 47"/>
          <p:cNvGrpSpPr/>
          <p:nvPr/>
        </p:nvGrpSpPr>
        <p:grpSpPr>
          <a:xfrm>
            <a:off x="7431023" y="3535681"/>
            <a:ext cx="3669224" cy="774191"/>
            <a:chOff x="7431023" y="3535681"/>
            <a:chExt cx="3669224" cy="774191"/>
          </a:xfrm>
        </p:grpSpPr>
        <p:pic>
          <p:nvPicPr>
            <p:cNvPr id="49" name="Picture 128"/>
            <p:cNvPicPr>
              <a:picLocks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431023" y="3535681"/>
              <a:ext cx="3422903" cy="774191"/>
            </a:xfrm>
            <a:prstGeom prst="rect">
              <a:avLst/>
            </a:prstGeom>
            <a:noFill/>
            <a:extLst/>
          </p:spPr>
        </p:pic>
        <p:sp>
          <p:nvSpPr>
            <p:cNvPr id="57" name="CuadroTexto 56"/>
            <p:cNvSpPr txBox="1"/>
            <p:nvPr/>
          </p:nvSpPr>
          <p:spPr>
            <a:xfrm>
              <a:off x="10713593" y="3569075"/>
              <a:ext cx="3866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" dirty="0">
                <a:solidFill>
                  <a:srgbClr val="012048"/>
                </a:solidFill>
              </a:endParaRP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283601" y="9123416"/>
            <a:ext cx="11614345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200" b="0" i="0" spc="0" baseline="0" dirty="0" smtClean="0">
                <a:solidFill>
                  <a:srgbClr val="011F47"/>
                </a:solidFill>
                <a:latin typeface="AbhayaLibre-Regular"/>
              </a:rPr>
              <a:t>de Bono J, Mateo J, </a:t>
            </a:r>
            <a:r>
              <a:rPr lang="en-US" sz="1200" b="0" i="0" spc="0" baseline="0" dirty="0" err="1" smtClean="0">
                <a:solidFill>
                  <a:srgbClr val="011F47"/>
                </a:solidFill>
                <a:latin typeface="AbhayaLibre-Regular"/>
              </a:rPr>
              <a:t>Fizazi</a:t>
            </a:r>
            <a:r>
              <a:rPr lang="en-US" sz="1200" b="0" i="0" spc="0" baseline="0" dirty="0" smtClean="0">
                <a:solidFill>
                  <a:srgbClr val="011F47"/>
                </a:solidFill>
                <a:latin typeface="AbhayaLibre-Regular"/>
              </a:rPr>
              <a:t> K, et al. </a:t>
            </a:r>
            <a:r>
              <a:rPr lang="en-US" sz="1200" b="0" i="0" spc="0" baseline="0" dirty="0" err="1" smtClean="0">
                <a:solidFill>
                  <a:srgbClr val="011F47"/>
                </a:solidFill>
                <a:latin typeface="AbhayaLibre-Regular"/>
              </a:rPr>
              <a:t>Olaparib</a:t>
            </a:r>
            <a:r>
              <a:rPr lang="en-US" sz="1200" b="0" i="0" spc="0" baseline="0" dirty="0" smtClean="0">
                <a:solidFill>
                  <a:srgbClr val="011F47"/>
                </a:solidFill>
                <a:latin typeface="AbhayaLibre-Regular"/>
              </a:rPr>
              <a:t> for Metastatic Castration-Resistant Prostate Cancer. N </a:t>
            </a:r>
            <a:r>
              <a:rPr lang="en-US" sz="1200" b="0" i="0" spc="0" baseline="0" dirty="0" err="1" smtClean="0">
                <a:solidFill>
                  <a:srgbClr val="011F47"/>
                </a:solidFill>
                <a:latin typeface="AbhayaLibre-Regular"/>
              </a:rPr>
              <a:t>Engl</a:t>
            </a:r>
            <a:r>
              <a:rPr lang="en-US" sz="1200" b="0" i="0" spc="0" baseline="0" dirty="0" smtClean="0">
                <a:solidFill>
                  <a:srgbClr val="011F47"/>
                </a:solidFill>
                <a:latin typeface="AbhayaLibre-Regular"/>
              </a:rPr>
              <a:t> J Med. 2020 May 28;382(22):2091-2102. </a:t>
            </a:r>
            <a:r>
              <a:rPr lang="en-US" sz="1200" b="0" i="0" spc="0" baseline="0" dirty="0" err="1" smtClean="0">
                <a:solidFill>
                  <a:srgbClr val="011F47"/>
                </a:solidFill>
                <a:latin typeface="AbhayaLibre-Regular"/>
              </a:rPr>
              <a:t>doi</a:t>
            </a:r>
            <a:r>
              <a:rPr lang="en-US" sz="1200" b="0" i="0" spc="0" baseline="0" dirty="0" smtClean="0">
                <a:solidFill>
                  <a:srgbClr val="011F47"/>
                </a:solidFill>
                <a:latin typeface="AbhayaLibre-Regular"/>
              </a:rPr>
              <a:t>: 10.1056/NEJMoa1911440.</a:t>
            </a:r>
          </a:p>
          <a:p>
            <a:pPr marL="342900" indent="-342900">
              <a:buFontTx/>
              <a:buAutoNum type="arabicPeriod"/>
            </a:pPr>
            <a:r>
              <a:rPr lang="en-US" sz="1200" b="0" i="0" spc="0" baseline="0" dirty="0" smtClean="0">
                <a:solidFill>
                  <a:srgbClr val="011F47"/>
                </a:solidFill>
                <a:latin typeface="AbhayaLibre-Regular"/>
              </a:rPr>
              <a:t>2. To SQ, Kwan EM, </a:t>
            </a:r>
            <a:r>
              <a:rPr lang="en-US" sz="1200" b="0" i="0" spc="0" baseline="0" dirty="0" err="1" smtClean="0">
                <a:solidFill>
                  <a:srgbClr val="011F47"/>
                </a:solidFill>
                <a:latin typeface="AbhayaLibre-Regular"/>
              </a:rPr>
              <a:t>Fettke</a:t>
            </a:r>
            <a:r>
              <a:rPr lang="en-US" sz="1200" b="0" i="0" spc="0" baseline="0" dirty="0" smtClean="0">
                <a:solidFill>
                  <a:srgbClr val="011F47"/>
                </a:solidFill>
                <a:latin typeface="AbhayaLibre-Regular"/>
              </a:rPr>
              <a:t> HC, et al. Expression of Androgen Receptor Splice Variant 7 or 9 in Whole Blood Does Not Predict Response to Androgen-Axis-targeting Agents in Metastatic Castration-resistant Prostate Cancer. </a:t>
            </a:r>
            <a:r>
              <a:rPr lang="en-US" sz="1200" b="0" i="0" spc="0" baseline="0" dirty="0" err="1" smtClean="0">
                <a:solidFill>
                  <a:srgbClr val="011F47"/>
                </a:solidFill>
                <a:latin typeface="AbhayaLibre-Regular"/>
              </a:rPr>
              <a:t>Eur</a:t>
            </a:r>
            <a:r>
              <a:rPr lang="en-US" sz="1200" b="0" i="0" spc="0" baseline="0" dirty="0" smtClean="0">
                <a:solidFill>
                  <a:srgbClr val="011F47"/>
                </a:solidFill>
                <a:latin typeface="AbhayaLibre-Regular"/>
              </a:rPr>
              <a:t> Urol. 2018 Jun;73(6):818-821. </a:t>
            </a:r>
            <a:r>
              <a:rPr lang="en-US" sz="1200" b="0" i="0" spc="0" baseline="0" dirty="0" err="1" smtClean="0">
                <a:solidFill>
                  <a:srgbClr val="011F47"/>
                </a:solidFill>
                <a:latin typeface="AbhayaLibre-Regular"/>
              </a:rPr>
              <a:t>doi</a:t>
            </a:r>
            <a:r>
              <a:rPr lang="en-US" sz="1200" b="0" i="0" spc="0" baseline="0" dirty="0" smtClean="0">
                <a:solidFill>
                  <a:srgbClr val="011F47"/>
                </a:solidFill>
                <a:latin typeface="AbhayaLibre-Regular"/>
              </a:rPr>
              <a:t>: 10.1016/j.eururo.2018.01.007.</a:t>
            </a:r>
          </a:p>
          <a:p>
            <a:pPr marL="342900" indent="-342900">
              <a:buFontTx/>
              <a:buAutoNum type="arabicPeriod"/>
            </a:pPr>
            <a:r>
              <a:rPr lang="en-US" sz="1200" b="0" i="0" spc="0" baseline="0" dirty="0" smtClean="0">
                <a:solidFill>
                  <a:srgbClr val="011F47"/>
                </a:solidFill>
                <a:latin typeface="AbhayaLibre-Regular"/>
              </a:rPr>
              <a:t>3. Beltran H, </a:t>
            </a:r>
            <a:r>
              <a:rPr lang="en-US" sz="1200" b="0" i="0" spc="0" baseline="0" dirty="0" err="1" smtClean="0">
                <a:solidFill>
                  <a:srgbClr val="011F47"/>
                </a:solidFill>
                <a:latin typeface="AbhayaLibre-Regular"/>
              </a:rPr>
              <a:t>Antonarakis</a:t>
            </a:r>
            <a:r>
              <a:rPr lang="en-US" sz="1200" b="0" i="0" spc="0" baseline="0" dirty="0" smtClean="0">
                <a:solidFill>
                  <a:srgbClr val="011F47"/>
                </a:solidFill>
                <a:latin typeface="AbhayaLibre-Regular"/>
              </a:rPr>
              <a:t> ES, Morris MJ, </a:t>
            </a:r>
            <a:r>
              <a:rPr lang="en-US" sz="1200" b="0" i="0" spc="0" baseline="0" dirty="0" err="1" smtClean="0">
                <a:solidFill>
                  <a:srgbClr val="011F47"/>
                </a:solidFill>
                <a:latin typeface="AbhayaLibre-Regular"/>
              </a:rPr>
              <a:t>Attard</a:t>
            </a:r>
            <a:r>
              <a:rPr lang="en-US" sz="1200" b="0" i="0" spc="0" baseline="0" dirty="0" smtClean="0">
                <a:solidFill>
                  <a:srgbClr val="011F47"/>
                </a:solidFill>
                <a:latin typeface="AbhayaLibre-Regular"/>
              </a:rPr>
              <a:t> G. Emerging Molecular Biomarkers in Advanced Prostate Cancer: Translation to the Clinic. Am </a:t>
            </a:r>
            <a:r>
              <a:rPr lang="en-US" sz="1200" b="0" i="0" spc="0" baseline="0" dirty="0" err="1" smtClean="0">
                <a:solidFill>
                  <a:srgbClr val="011F47"/>
                </a:solidFill>
                <a:latin typeface="AbhayaLibre-Regular"/>
              </a:rPr>
              <a:t>Soc</a:t>
            </a:r>
            <a:r>
              <a:rPr lang="en-US" sz="1200" b="0" i="0" spc="0" baseline="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n-US" sz="1200" b="0" i="0" spc="0" baseline="0" dirty="0" err="1" smtClean="0">
                <a:solidFill>
                  <a:srgbClr val="011F47"/>
                </a:solidFill>
                <a:latin typeface="AbhayaLibre-Regular"/>
              </a:rPr>
              <a:t>Clin</a:t>
            </a:r>
            <a:r>
              <a:rPr lang="en-US" sz="1200" b="0" i="0" spc="0" baseline="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n-US" sz="1200" b="0" i="0" spc="0" baseline="0" dirty="0" err="1" smtClean="0">
                <a:solidFill>
                  <a:srgbClr val="011F47"/>
                </a:solidFill>
                <a:latin typeface="AbhayaLibre-Regular"/>
              </a:rPr>
              <a:t>Oncol</a:t>
            </a:r>
            <a:r>
              <a:rPr lang="en-US" sz="1200" b="0" i="0" spc="0" baseline="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n-US" sz="1200" b="0" i="0" spc="0" baseline="0" dirty="0" err="1" smtClean="0">
                <a:solidFill>
                  <a:srgbClr val="011F47"/>
                </a:solidFill>
                <a:latin typeface="AbhayaLibre-Regular"/>
              </a:rPr>
              <a:t>Educ</a:t>
            </a:r>
            <a:r>
              <a:rPr lang="en-US" sz="1200" b="0" i="0" spc="0" baseline="0" dirty="0" smtClean="0">
                <a:solidFill>
                  <a:srgbClr val="011F47"/>
                </a:solidFill>
                <a:latin typeface="AbhayaLibre-Regular"/>
              </a:rPr>
              <a:t> Book. 2016;35:131-41. </a:t>
            </a:r>
            <a:r>
              <a:rPr lang="en-US" sz="1200" b="0" i="0" spc="0" baseline="0" dirty="0" err="1" smtClean="0">
                <a:solidFill>
                  <a:srgbClr val="011F47"/>
                </a:solidFill>
                <a:latin typeface="AbhayaLibre-Regular"/>
              </a:rPr>
              <a:t>doi</a:t>
            </a:r>
            <a:r>
              <a:rPr lang="en-US" sz="1200" b="0" i="0" spc="0" baseline="0" dirty="0" smtClean="0">
                <a:solidFill>
                  <a:srgbClr val="011F47"/>
                </a:solidFill>
                <a:latin typeface="AbhayaLibre-Regular"/>
              </a:rPr>
              <a:t>: 10.1200/EDBK_159248.  </a:t>
            </a:r>
            <a:endParaRPr lang="en-US" sz="1200" b="0" i="0" spc="0" baseline="0" dirty="0">
              <a:solidFill>
                <a:srgbClr val="011F47"/>
              </a:solidFill>
              <a:latin typeface="AbhayaLibre-Regular"/>
            </a:endParaRPr>
          </a:p>
        </p:txBody>
      </p:sp>
      <p:sp>
        <p:nvSpPr>
          <p:cNvPr id="53" name="CuadroTexto 52"/>
          <p:cNvSpPr txBox="1"/>
          <p:nvPr/>
        </p:nvSpPr>
        <p:spPr>
          <a:xfrm>
            <a:off x="283600" y="8408050"/>
            <a:ext cx="1161434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The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b="1" dirty="0" smtClean="0">
                <a:solidFill>
                  <a:srgbClr val="011F47"/>
                </a:solidFill>
                <a:latin typeface="AbhayaLibre-Regular"/>
              </a:rPr>
              <a:t>Standard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category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is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based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on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current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treatment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indications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with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approved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funding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by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the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Spanish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National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Health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System</a:t>
            </a:r>
            <a:endParaRPr lang="es-ES" sz="1600" dirty="0" smtClean="0">
              <a:solidFill>
                <a:srgbClr val="011F47"/>
              </a:solidFill>
              <a:latin typeface="AbhayaLibre-Regular"/>
            </a:endParaRPr>
          </a:p>
          <a:p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The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b="1" dirty="0" err="1" smtClean="0">
                <a:solidFill>
                  <a:srgbClr val="011F47"/>
                </a:solidFill>
                <a:latin typeface="AbhayaLibre-Regular"/>
              </a:rPr>
              <a:t>Recommended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category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is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based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on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current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recommendations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</a:t>
            </a:r>
            <a:r>
              <a:rPr lang="es-ES" sz="1600" dirty="0" err="1" smtClean="0">
                <a:solidFill>
                  <a:srgbClr val="011F47"/>
                </a:solidFill>
                <a:latin typeface="AbhayaLibre-Regular"/>
              </a:rPr>
              <a:t>by</a:t>
            </a:r>
            <a:r>
              <a:rPr lang="es-ES" sz="1600" dirty="0" smtClean="0">
                <a:solidFill>
                  <a:srgbClr val="011F47"/>
                </a:solidFill>
                <a:latin typeface="AbhayaLibre-Regular"/>
              </a:rPr>
              <a:t> EMEA and FDA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768111" y="4834990"/>
            <a:ext cx="4094883" cy="146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>
              <a:tabLst>
                <a:tab pos="5647057" algn="l"/>
              </a:tabLst>
            </a:pPr>
            <a:r>
              <a:rPr lang="en-US" sz="2200" dirty="0">
                <a:solidFill>
                  <a:srgbClr val="011F47"/>
                </a:solidFill>
                <a:latin typeface="Arimo-Regular"/>
              </a:rPr>
              <a:t>Androgen receptor aberrations</a:t>
            </a:r>
          </a:p>
          <a:p>
            <a:pPr marL="23217" algn="ctr"/>
            <a:r>
              <a:rPr lang="en-US" sz="2200" dirty="0">
                <a:solidFill>
                  <a:srgbClr val="011F47"/>
                </a:solidFill>
                <a:latin typeface="Arimo-Regular"/>
              </a:rPr>
              <a:t>PDL1</a:t>
            </a:r>
          </a:p>
          <a:p>
            <a:pPr marL="0" algn="ctr">
              <a:lnSpc>
                <a:spcPts val="3225"/>
              </a:lnSpc>
            </a:pPr>
            <a:r>
              <a:rPr lang="en-US" sz="2200" dirty="0">
                <a:solidFill>
                  <a:srgbClr val="011F47"/>
                </a:solidFill>
                <a:latin typeface="Arimo-Regular"/>
              </a:rPr>
              <a:t>PTEN</a:t>
            </a:r>
          </a:p>
          <a:p>
            <a:pPr marL="0">
              <a:tabLst>
                <a:tab pos="5647057" algn="l"/>
              </a:tabLst>
            </a:pPr>
            <a:endParaRPr lang="en-US" sz="2800" b="0" i="0" spc="0" baseline="15242" dirty="0" smtClean="0">
              <a:solidFill>
                <a:srgbClr val="011F47"/>
              </a:solidFill>
              <a:latin typeface="Arimo-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PPTCOMPATIBLERD03" val="RXP"/>
  <p:tag name="VARPPTTYPE" val="RXP"/>
  <p:tag name="VARPPTSLIDEFORMAT" val="RXP"/>
  <p:tag name="VARPPTCOMPATIBLE4" val="RXP"/>
  <p:tag name="VARSAVEMESSAGETIMESTAMP" val="RXP29/07/202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1849</Words>
  <Application>Microsoft Office PowerPoint</Application>
  <PresentationFormat>Custom</PresentationFormat>
  <Paragraphs>200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AbhayaLibre-Regular</vt:lpstr>
      <vt:lpstr>Calibri</vt:lpstr>
      <vt:lpstr>Arimo-Regular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De Dios, Consuelo {MWSG~Madrid}</dc:creator>
  <cp:lastModifiedBy>Alkiza, Nekane {MWSG~Madrid}</cp:lastModifiedBy>
  <cp:revision>92</cp:revision>
  <cp:lastPrinted>2021-06-25T09:32:11Z</cp:lastPrinted>
  <dcterms:modified xsi:type="dcterms:W3CDTF">2022-03-24T16:36:24Z</dcterms:modified>
</cp:coreProperties>
</file>