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3" r:id="rId11"/>
    <p:sldId id="262" r:id="rId12"/>
    <p:sldId id="267" r:id="rId13"/>
  </p:sldIdLst>
  <p:sldSz cx="18288000" cy="10287000"/>
  <p:notesSz cx="18288000" cy="10287000"/>
  <p:embeddedFontLst>
    <p:embeddedFont>
      <p:font typeface="AbhayaLibre-Regular" panose="020B0604020202020204" charset="0"/>
      <p:regular r:id="rId15"/>
      <p:bold r:id="rId16"/>
      <p:italic r:id="rId17"/>
      <p:boldItalic r:id="rId18"/>
    </p:embeddedFont>
    <p:embeddedFont>
      <p:font typeface="Arimo-Regular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  <a:srgbClr val="CC00CC"/>
    <a:srgbClr val="66CCFF"/>
    <a:srgbClr val="9999FF"/>
    <a:srgbClr val="0000FF"/>
    <a:srgbClr val="0099FF"/>
    <a:srgbClr val="FF66CC"/>
    <a:srgbClr val="FF99FF"/>
    <a:srgbClr val="01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18"/>
    <p:restoredTop sz="93979" autoAdjust="0"/>
  </p:normalViewPr>
  <p:slideViewPr>
    <p:cSldViewPr snapToGrid="0">
      <p:cViewPr varScale="1">
        <p:scale>
          <a:sx n="50" d="100"/>
          <a:sy n="50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A97C-0818-554E-A799-6F9F8B78F470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1C95-A33E-F641-8753-514F30D650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4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6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1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7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6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8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Receptor</a:t>
            </a:r>
            <a:r>
              <a:rPr lang="es-ES" baseline="0" dirty="0"/>
              <a:t> de folato? En </a:t>
            </a:r>
            <a:r>
              <a:rPr lang="es-ES" baseline="0" dirty="0" err="1"/>
              <a:t>currently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recommended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4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1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hyperlink" Target="https://doi.org/10.1200/EDBK_433138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cessdata.fda.gov/cdrh_docs/pdf17/P170019S006A.pd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www.accessdata.fda.gov/cdrh_docs/pdf17/P170019S006A.pd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5257179" y="18109"/>
            <a:ext cx="12150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 rtl="0"/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2025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66" y="4867247"/>
            <a:ext cx="8193734" cy="271905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744783" y="985285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011F47"/>
                </a:solidFill>
                <a:latin typeface="+mj-lt"/>
              </a:rPr>
              <a:t>July</a:t>
            </a:r>
            <a:r>
              <a:rPr lang="es-ES" sz="2000" dirty="0">
                <a:solidFill>
                  <a:srgbClr val="011F47"/>
                </a:solidFill>
                <a:latin typeface="+mj-lt"/>
              </a:rPr>
              <a:t> 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73100" y="9606633"/>
            <a:ext cx="491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This material may be used in whole or in part provided that the source is acknowledged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758325-5238-4FA4-A8E1-18A1B8ADA218}"/>
              </a:ext>
            </a:extLst>
          </p:cNvPr>
          <p:cNvSpPr txBox="1"/>
          <p:nvPr/>
        </p:nvSpPr>
        <p:spPr>
          <a:xfrm>
            <a:off x="566159" y="6836644"/>
            <a:ext cx="767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</a:t>
            </a:r>
            <a:r>
              <a:rPr lang="es-ES" sz="3600" dirty="0" err="1">
                <a:solidFill>
                  <a:srgbClr val="011F47"/>
                </a:solidFill>
                <a:latin typeface="+mn-lt"/>
              </a:rPr>
              <a:t>Ramon</a:t>
            </a:r>
            <a:r>
              <a:rPr lang="es-ES" sz="3600" dirty="0">
                <a:solidFill>
                  <a:srgbClr val="011F47"/>
                </a:solidFill>
                <a:latin typeface="+mn-lt"/>
              </a:rPr>
              <a:t> Colomer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Rebeca Mondéjar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Nuria Romero-</a:t>
            </a:r>
            <a:r>
              <a:rPr lang="es-ES" sz="3600" dirty="0" err="1">
                <a:solidFill>
                  <a:srgbClr val="011F47"/>
                </a:solidFill>
                <a:latin typeface="+mn-lt"/>
              </a:rPr>
              <a:t>Laorden</a:t>
            </a:r>
            <a:endParaRPr lang="es-ES" sz="3600" dirty="0">
              <a:solidFill>
                <a:srgbClr val="011F47"/>
              </a:solidFill>
              <a:latin typeface="+mn-lt"/>
            </a:endParaRP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Prof. Patricia Toquero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Dra. Berta Hernández</a:t>
            </a:r>
          </a:p>
          <a:p>
            <a:r>
              <a:rPr lang="es-ES" sz="3600" dirty="0">
                <a:solidFill>
                  <a:srgbClr val="011F47"/>
                </a:solidFill>
                <a:latin typeface="+mn-lt"/>
              </a:rPr>
              <a:t>Dr. Jacobo Rogado</a:t>
            </a:r>
          </a:p>
        </p:txBody>
      </p:sp>
    </p:spTree>
    <p:extLst>
      <p:ext uri="{BB962C8B-B14F-4D97-AF65-F5344CB8AC3E}">
        <p14:creationId xmlns:p14="http://schemas.microsoft.com/office/powerpoint/2010/main" val="336777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5" name="Freeform 405"/>
          <p:cNvSpPr/>
          <p:nvPr/>
        </p:nvSpPr>
        <p:spPr>
          <a:xfrm flipV="1">
            <a:off x="115839" y="7530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61610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and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33911" y="6584180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406661" y="5702951"/>
            <a:ext cx="23724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4" name="Rectangle 444"/>
          <p:cNvSpPr/>
          <p:nvPr/>
        </p:nvSpPr>
        <p:spPr>
          <a:xfrm>
            <a:off x="6711020" y="7480546"/>
            <a:ext cx="47078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*germ-line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somatic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187815" y="7480546"/>
            <a:ext cx="156773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*germ-line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somatic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9DDB7C3-0CC3-0E41-9E98-9CC281E77691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Prostate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48" name="Grupo 47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49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7" name="CuadroTexto 56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83600" y="9123416"/>
            <a:ext cx="12638265" cy="1223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de Bono J, Mateo J,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Fizazi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 K, et al. Olaparib for Metastatic Castration-Resistant Prostate Cancer. N Engl J Med. 2020 May 28;382(22):2091-2102.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2. To SQ, Kwan EM, Fettke HC, et al. Expression of Androgen Receptor Splice Variant 7 or 9 in Whole Blood Does Not Predict Response to Androgen-Axis-targeting Agents in Metastatic Castration-resistant Prostate Cancer.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Eur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 Urol. 2018 Jun;73(6):818-821. </a:t>
            </a:r>
            <a:r>
              <a:rPr lang="en-US" sz="1050" b="0" i="0" spc="0" baseline="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s-ES" sz="1050" dirty="0">
                <a:latin typeface="+mn-lt"/>
              </a:rPr>
              <a:t>González Del Alba A, Méndez-Vidal MJ, </a:t>
            </a:r>
            <a:r>
              <a:rPr lang="es-ES" sz="1050" dirty="0" err="1">
                <a:latin typeface="+mn-lt"/>
              </a:rPr>
              <a:t>Vazquez</a:t>
            </a:r>
            <a:r>
              <a:rPr lang="es-ES" sz="1050" dirty="0">
                <a:latin typeface="+mn-lt"/>
              </a:rPr>
              <a:t> S, Castro E, Climent MA, </a:t>
            </a:r>
            <a:r>
              <a:rPr lang="es-ES" sz="1050" dirty="0" err="1">
                <a:latin typeface="+mn-lt"/>
              </a:rPr>
              <a:t>Gallardo</a:t>
            </a:r>
            <a:r>
              <a:rPr lang="es-ES" sz="1050" dirty="0">
                <a:latin typeface="+mn-lt"/>
              </a:rPr>
              <a:t> E, </a:t>
            </a:r>
            <a:r>
              <a:rPr lang="es-ES" sz="1050" dirty="0" err="1">
                <a:latin typeface="+mn-lt"/>
              </a:rPr>
              <a:t>Gonzalez-Billalabeitia</a:t>
            </a:r>
            <a:r>
              <a:rPr lang="es-ES" sz="1050" dirty="0">
                <a:latin typeface="+mn-lt"/>
              </a:rPr>
              <a:t> E, Lorente D, Maroto JP, Arranz JA. SEOM </a:t>
            </a:r>
            <a:r>
              <a:rPr lang="es-ES" sz="1050" dirty="0" err="1">
                <a:latin typeface="+mn-lt"/>
              </a:rPr>
              <a:t>clinical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guidelines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for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the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treatment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of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advanced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prostate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cancer</a:t>
            </a:r>
            <a:r>
              <a:rPr lang="es-ES" sz="1050" dirty="0">
                <a:latin typeface="+mn-lt"/>
              </a:rPr>
              <a:t> (2020). Clin </a:t>
            </a:r>
            <a:r>
              <a:rPr lang="es-ES" sz="1050" dirty="0" err="1">
                <a:latin typeface="+mn-lt"/>
              </a:rPr>
              <a:t>Transl</a:t>
            </a:r>
            <a:r>
              <a:rPr lang="es-ES" sz="1050" dirty="0">
                <a:latin typeface="+mn-lt"/>
              </a:rPr>
              <a:t> Oncol. 2021 May;23(5):969-979. </a:t>
            </a:r>
            <a:r>
              <a:rPr lang="es-ES" sz="1050" dirty="0" err="1">
                <a:latin typeface="+mn-lt"/>
              </a:rPr>
              <a:t>doi</a:t>
            </a:r>
            <a:r>
              <a:rPr lang="es-ES" sz="1050" dirty="0">
                <a:latin typeface="+mn-lt"/>
              </a:rPr>
              <a:t>: 10.1007/s12094-021-02561-5</a:t>
            </a:r>
            <a:r>
              <a:rPr lang="en-US" sz="1050" b="0" i="0" spc="0" baseline="0" dirty="0">
                <a:solidFill>
                  <a:srgbClr val="011F47"/>
                </a:solidFill>
                <a:latin typeface="+mn-lt"/>
              </a:rPr>
              <a:t>.  </a:t>
            </a:r>
          </a:p>
          <a:p>
            <a:pPr marL="342900" indent="-342900">
              <a:buFontTx/>
              <a:buAutoNum type="arabicPeriod"/>
            </a:pPr>
            <a:r>
              <a:rPr lang="es-ES" sz="1050" dirty="0">
                <a:latin typeface="+mn-lt"/>
              </a:rPr>
              <a:t>Fenton SE, </a:t>
            </a:r>
            <a:r>
              <a:rPr lang="es-ES" sz="1050" dirty="0" err="1">
                <a:latin typeface="+mn-lt"/>
              </a:rPr>
              <a:t>VanderWeeler</a:t>
            </a:r>
            <a:r>
              <a:rPr lang="es-ES" sz="1050" dirty="0">
                <a:latin typeface="+mn-lt"/>
              </a:rPr>
              <a:t> DJ, </a:t>
            </a:r>
            <a:r>
              <a:rPr lang="es-ES" sz="1050" dirty="0" err="1">
                <a:latin typeface="+mn-lt"/>
              </a:rPr>
              <a:t>Rebbeck</a:t>
            </a:r>
            <a:r>
              <a:rPr lang="es-ES" sz="1050" dirty="0">
                <a:latin typeface="+mn-lt"/>
              </a:rPr>
              <a:t> TR, Chen DL. </a:t>
            </a:r>
            <a:r>
              <a:rPr lang="es-ES" sz="1050" dirty="0" err="1">
                <a:latin typeface="+mn-lt"/>
              </a:rPr>
              <a:t>Advancing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Prostate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Cancer</a:t>
            </a:r>
            <a:r>
              <a:rPr lang="es-ES" sz="1050" dirty="0">
                <a:latin typeface="+mn-lt"/>
              </a:rPr>
              <a:t> Care: </a:t>
            </a:r>
            <a:r>
              <a:rPr lang="es-ES" sz="1050" dirty="0" err="1">
                <a:latin typeface="+mn-lt"/>
              </a:rPr>
              <a:t>Treatment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Approaches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to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Precision</a:t>
            </a:r>
            <a:r>
              <a:rPr lang="es-ES" sz="1050" dirty="0">
                <a:latin typeface="+mn-lt"/>
              </a:rPr>
              <a:t> Medicine, </a:t>
            </a:r>
            <a:r>
              <a:rPr lang="es-ES" sz="1050" dirty="0" err="1">
                <a:latin typeface="+mn-lt"/>
              </a:rPr>
              <a:t>Biomarker</a:t>
            </a:r>
            <a:r>
              <a:rPr lang="es-ES" sz="1050" dirty="0">
                <a:latin typeface="+mn-lt"/>
              </a:rPr>
              <a:t> </a:t>
            </a:r>
            <a:r>
              <a:rPr lang="es-ES" sz="1050" dirty="0" err="1">
                <a:latin typeface="+mn-lt"/>
              </a:rPr>
              <a:t>Innovations</a:t>
            </a:r>
            <a:r>
              <a:rPr lang="es-ES" sz="1050" dirty="0">
                <a:latin typeface="+mn-lt"/>
              </a:rPr>
              <a:t>, and </a:t>
            </a:r>
            <a:r>
              <a:rPr lang="es-ES" sz="1050" dirty="0" err="1">
                <a:latin typeface="+mn-lt"/>
              </a:rPr>
              <a:t>Equitable</a:t>
            </a:r>
            <a:r>
              <a:rPr lang="es-ES" sz="1050" dirty="0">
                <a:latin typeface="+mn-lt"/>
              </a:rPr>
              <a:t> Access. Am </a:t>
            </a:r>
            <a:r>
              <a:rPr lang="es-ES" sz="1050" dirty="0" err="1">
                <a:latin typeface="+mn-lt"/>
              </a:rPr>
              <a:t>Soc</a:t>
            </a:r>
            <a:r>
              <a:rPr lang="es-ES" sz="1050" dirty="0">
                <a:latin typeface="+mn-lt"/>
              </a:rPr>
              <a:t> Clin Oncol </a:t>
            </a:r>
            <a:r>
              <a:rPr lang="es-ES" sz="1050" dirty="0" err="1">
                <a:latin typeface="+mn-lt"/>
              </a:rPr>
              <a:t>Educ</a:t>
            </a:r>
            <a:r>
              <a:rPr lang="es-ES" sz="1050" dirty="0">
                <a:latin typeface="+mn-lt"/>
              </a:rPr>
              <a:t> Book. 2024 Jun;44(3):e433138. </a:t>
            </a:r>
            <a:r>
              <a:rPr lang="es-ES" sz="1050" dirty="0" err="1">
                <a:latin typeface="+mn-lt"/>
              </a:rPr>
              <a:t>doi</a:t>
            </a:r>
            <a:r>
              <a:rPr lang="es-ES" sz="1050" dirty="0">
                <a:latin typeface="+mn-lt"/>
              </a:rPr>
              <a:t>: </a:t>
            </a:r>
            <a:r>
              <a:rPr lang="es-ES" sz="1050" dirty="0">
                <a:latin typeface="+mn-lt"/>
                <a:hlinkClick r:id="rId11"/>
              </a:rPr>
              <a:t>10.1200/EDBK_433138</a:t>
            </a:r>
            <a:endParaRPr lang="en-US" sz="1050" b="0" i="0" spc="0" baseline="0" dirty="0">
              <a:solidFill>
                <a:srgbClr val="011F47"/>
              </a:solidFill>
              <a:latin typeface="+mn-lt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83600" y="8338477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8111" y="4834990"/>
            <a:ext cx="409488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Androgen receptor aberrations</a:t>
            </a:r>
          </a:p>
          <a:p>
            <a:pPr marL="23217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 algn="ctr">
              <a:lnSpc>
                <a:spcPts val="3225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PTEN</a:t>
            </a:r>
          </a:p>
          <a:p>
            <a:pPr marL="0">
              <a:tabLst>
                <a:tab pos="5647057" algn="l"/>
              </a:tabLst>
            </a:pPr>
            <a:endParaRPr lang="en-US" sz="2800" b="0" i="0" spc="0" baseline="15242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" name="Rectangle 440">
            <a:extLst>
              <a:ext uri="{FF2B5EF4-FFF2-40B4-BE49-F238E27FC236}">
                <a16:creationId xmlns:a16="http://schemas.microsoft.com/office/drawing/2014/main" id="{FF02612B-D7A7-D266-844B-39183027236C}"/>
              </a:ext>
            </a:extLst>
          </p:cNvPr>
          <p:cNvSpPr/>
          <p:nvPr/>
        </p:nvSpPr>
        <p:spPr>
          <a:xfrm>
            <a:off x="7109993" y="5745532"/>
            <a:ext cx="4161380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Microsatellite instability (MSI-H,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)**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3D7D70-318F-B2BD-1AE1-F67F37588A42}"/>
              </a:ext>
            </a:extLst>
          </p:cNvPr>
          <p:cNvSpPr txBox="1"/>
          <p:nvPr/>
        </p:nvSpPr>
        <p:spPr>
          <a:xfrm>
            <a:off x="7129983" y="4646398"/>
            <a:ext cx="414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CHECK2, PALB2, CDK12, RAD51D, ATM, FANCA*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4" name="Freeform 364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91" name="Picture 39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170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492801" y="4749021"/>
            <a:ext cx="425644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BRCA1 and BRCA2*</a:t>
            </a:r>
          </a:p>
          <a:p>
            <a:pPr algn="ctr"/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Homologous Recombination Deficiency (HRD)**</a:t>
            </a:r>
          </a:p>
          <a:p>
            <a:pPr marL="0" algn="ctr"/>
            <a:endParaRPr lang="en-US" sz="24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7355763" y="4559269"/>
            <a:ext cx="3693319" cy="1846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/>
              <a:t>NGS*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FR𝛼 (alfa-folate receptor)**</a:t>
            </a:r>
            <a:endParaRPr lang="es-ES" sz="3200" dirty="0">
              <a:effectLst/>
            </a:endParaRPr>
          </a:p>
          <a:p>
            <a:pPr algn="ctr"/>
            <a:r>
              <a:rPr lang="es-ES" sz="2400" dirty="0" err="1"/>
              <a:t>Microsatellite</a:t>
            </a:r>
            <a:r>
              <a:rPr lang="es-ES" sz="2400" dirty="0"/>
              <a:t> </a:t>
            </a:r>
            <a:r>
              <a:rPr lang="es-ES" sz="2400" dirty="0" err="1"/>
              <a:t>instability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(MSI-H, </a:t>
            </a:r>
            <a:r>
              <a:rPr lang="en-US" sz="2400" dirty="0" err="1"/>
              <a:t>dMMR</a:t>
            </a:r>
            <a:r>
              <a:rPr lang="en-US" sz="2400" dirty="0"/>
              <a:t>)***</a:t>
            </a:r>
            <a:endParaRPr lang="es-ES" sz="3200" dirty="0">
              <a:effectLst/>
            </a:endParaRPr>
          </a:p>
          <a:p>
            <a:pPr algn="ctr"/>
            <a:r>
              <a:rPr lang="en-US" sz="2400" dirty="0"/>
              <a:t>HER2****</a:t>
            </a:r>
            <a:endParaRPr lang="es-ES" sz="3200" dirty="0">
              <a:effectLst/>
            </a:endParaRP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13566142" y="4610204"/>
            <a:ext cx="293592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/>
              <a:t>PD1/PDL1, BARD1, CHECK1, p53, FAM175A, MRE11A, NBN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2" name="Rectangle 402"/>
          <p:cNvSpPr/>
          <p:nvPr/>
        </p:nvSpPr>
        <p:spPr>
          <a:xfrm>
            <a:off x="6684125" y="7495643"/>
            <a:ext cx="508547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*Germinal multigene panel (including PALB2, CHECK2, RAD51C, RAD51D, BRIP1, MLH1, MSH2, MSH6, PSM2)</a:t>
            </a: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**by IHC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***by IHC (MLH1, MSH2, MSH6, PSM2) or genomic study(BAT25, BAT26, DS2123, D5S346, D17S250)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b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y IHC(3+/2+)</a:t>
            </a:r>
          </a:p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3" name="Rectangle 403"/>
          <p:cNvSpPr/>
          <p:nvPr/>
        </p:nvSpPr>
        <p:spPr>
          <a:xfrm>
            <a:off x="1207396" y="7480546"/>
            <a:ext cx="156773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germ-line and somatic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**somatic</a:t>
            </a:r>
          </a:p>
        </p:txBody>
      </p:sp>
      <p:sp>
        <p:nvSpPr>
          <p:cNvPr id="43" name="Flecha izquierda 42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650F8C-9415-464C-8233-525264A656F2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Ovarian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Rectangle 395">
            <a:extLst>
              <a:ext uri="{FF2B5EF4-FFF2-40B4-BE49-F238E27FC236}">
                <a16:creationId xmlns:a16="http://schemas.microsoft.com/office/drawing/2014/main" id="{3B1E2B13-AA5F-1845-AE72-A1AA06C6648E}"/>
              </a:ext>
            </a:extLst>
          </p:cNvPr>
          <p:cNvSpPr/>
          <p:nvPr/>
        </p:nvSpPr>
        <p:spPr>
          <a:xfrm>
            <a:off x="431097" y="9294437"/>
            <a:ext cx="1232765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1.  NCCN Guidelines Version 3.2025 Breast, Ovarian, Pancreatic, and Prostate Cancer Genetic Assessment. </a:t>
            </a:r>
            <a:endParaRPr lang="es-E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2.  Newly diagnosed and relapsed epithelial ovarian cancer: ESMO Clinical Practice Guideline for diagnosis, treatment and follow-up.  González-Martín, A. et al. Annals of Oncology, Volume 34, Issue 10, 833 - 848</a:t>
            </a:r>
            <a:endParaRPr lang="es-ES" sz="1200" dirty="0">
              <a:latin typeface="+mn-lt"/>
            </a:endParaRPr>
          </a:p>
          <a:p>
            <a:r>
              <a:rPr lang="en-US" sz="1200" dirty="0">
                <a:solidFill>
                  <a:srgbClr val="011F47"/>
                </a:solidFill>
                <a:latin typeface="+mn-lt"/>
              </a:rPr>
              <a:t>3.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Oaknin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A,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Guarch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R,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Barretina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P, et al. Recommendations for biomarker testing in epithelial ovarian cancer: a National Consensus Statement by the Spanish Society of Pathology and the Spanish Society of Medical Oncology. Clin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Transl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 Oncol. 2018 Mar;20(3):274-285. </a:t>
            </a:r>
            <a:r>
              <a:rPr lang="en-US" sz="1200" dirty="0" err="1">
                <a:solidFill>
                  <a:srgbClr val="011F47"/>
                </a:solidFill>
                <a:latin typeface="+mn-lt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+mn-lt"/>
              </a:rPr>
              <a:t>: 10.1007/s12094-017-1719-x.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grpSp>
        <p:nvGrpSpPr>
          <p:cNvPr id="44" name="Grupo 43"/>
          <p:cNvGrpSpPr/>
          <p:nvPr/>
        </p:nvGrpSpPr>
        <p:grpSpPr>
          <a:xfrm>
            <a:off x="2548127" y="3535681"/>
            <a:ext cx="2366856" cy="774191"/>
            <a:chOff x="2548127" y="3535681"/>
            <a:chExt cx="2366856" cy="774191"/>
          </a:xfrm>
        </p:grpSpPr>
        <p:pic>
          <p:nvPicPr>
            <p:cNvPr id="45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6" name="CuadroTexto 45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3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4" name="CuadroTexto 53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813780" y="8610484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4374458" y="1997914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</a:p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2025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4" y="6304151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69628" y="9739960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011F47"/>
                </a:solidFill>
                <a:latin typeface="AbhayaLibre-Regular"/>
              </a:rPr>
              <a:t>July 2025</a:t>
            </a:r>
            <a:endParaRPr lang="es-ES" sz="2000" dirty="0">
              <a:solidFill>
                <a:srgbClr val="011F47"/>
              </a:solidFill>
              <a:latin typeface="AbhayaLibr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01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3" name="Freeform 123"/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0" name="Freeform 130">
            <a:hlinkClick r:id="rId6" action="ppaction://hlinksldjump"/>
          </p:cNvPr>
          <p:cNvSpPr/>
          <p:nvPr/>
        </p:nvSpPr>
        <p:spPr>
          <a:xfrm flipV="1">
            <a:off x="1000894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2" name="Freeform 132">
            <a:hlinkClick r:id="rId7" action="ppaction://hlinksldjump"/>
          </p:cNvPr>
          <p:cNvSpPr/>
          <p:nvPr/>
        </p:nvSpPr>
        <p:spPr>
          <a:xfrm flipV="1">
            <a:off x="652754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4" name="Freeform 134">
            <a:hlinkClick r:id="rId8" action="ppaction://hlinksldjump"/>
          </p:cNvPr>
          <p:cNvSpPr/>
          <p:nvPr/>
        </p:nvSpPr>
        <p:spPr>
          <a:xfrm flipV="1">
            <a:off x="12163232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Rectángulo 1">
            <a:hlinkClick r:id="rId9" action="ppaction://hlinksldjump"/>
          </p:cNvPr>
          <p:cNvSpPr/>
          <p:nvPr/>
        </p:nvSpPr>
        <p:spPr>
          <a:xfrm>
            <a:off x="967778" y="143814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Rectángulo 43">
            <a:hlinkClick r:id="rId10" action="ppaction://hlinksldjump"/>
          </p:cNvPr>
          <p:cNvSpPr/>
          <p:nvPr/>
        </p:nvSpPr>
        <p:spPr>
          <a:xfrm>
            <a:off x="6488454" y="148779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1" action="ppaction://hlinksldjump"/>
          </p:cNvPr>
          <p:cNvSpPr/>
          <p:nvPr/>
        </p:nvSpPr>
        <p:spPr>
          <a:xfrm>
            <a:off x="12117872" y="147330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2" action="ppaction://hlinksldjump"/>
          </p:cNvPr>
          <p:cNvSpPr/>
          <p:nvPr/>
        </p:nvSpPr>
        <p:spPr>
          <a:xfrm>
            <a:off x="945530" y="407734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hlinkClick r:id="rId13" action="ppaction://hlinksldjump"/>
          </p:cNvPr>
          <p:cNvSpPr/>
          <p:nvPr/>
        </p:nvSpPr>
        <p:spPr>
          <a:xfrm>
            <a:off x="6517623" y="391404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8" name="Rectángulo 47">
            <a:hlinkClick r:id="rId14" action="ppaction://hlinksldjump"/>
          </p:cNvPr>
          <p:cNvSpPr/>
          <p:nvPr/>
        </p:nvSpPr>
        <p:spPr>
          <a:xfrm>
            <a:off x="12099061" y="4027267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841AA9-0156-F14A-BCF9-F0C889FA2447}"/>
              </a:ext>
            </a:extLst>
          </p:cNvPr>
          <p:cNvSpPr txBox="1"/>
          <p:nvPr/>
        </p:nvSpPr>
        <p:spPr>
          <a:xfrm>
            <a:off x="4920343" y="321433"/>
            <a:ext cx="1396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400" b="1" dirty="0" err="1">
                <a:solidFill>
                  <a:schemeClr val="tx2"/>
                </a:solidFill>
              </a:rPr>
              <a:t>Personalised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err="1">
                <a:solidFill>
                  <a:schemeClr val="tx2"/>
                </a:solidFill>
              </a:rPr>
              <a:t>Cancer</a:t>
            </a:r>
            <a:r>
              <a:rPr lang="es-ES" sz="4400" b="1" dirty="0">
                <a:solidFill>
                  <a:schemeClr val="tx2"/>
                </a:solidFill>
              </a:rPr>
              <a:t> Medicine </a:t>
            </a:r>
            <a:r>
              <a:rPr lang="es-ES" sz="4400" b="1" dirty="0" err="1">
                <a:solidFill>
                  <a:schemeClr val="tx2"/>
                </a:solidFill>
              </a:rPr>
              <a:t>Flashcards</a:t>
            </a:r>
            <a:r>
              <a:rPr lang="es-ES" sz="4400" b="1" dirty="0">
                <a:solidFill>
                  <a:schemeClr val="tx2"/>
                </a:solidFill>
              </a:rPr>
              <a:t>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36" y="9236469"/>
            <a:ext cx="3776663" cy="1293726"/>
          </a:xfrm>
          <a:prstGeom prst="rect">
            <a:avLst/>
          </a:prstGeom>
        </p:spPr>
      </p:pic>
      <p:sp>
        <p:nvSpPr>
          <p:cNvPr id="7" name="CuadroTexto 6">
            <a:hlinkClick r:id="rId14" action="ppaction://hlinksldjump"/>
          </p:cNvPr>
          <p:cNvSpPr txBox="1"/>
          <p:nvPr/>
        </p:nvSpPr>
        <p:spPr>
          <a:xfrm>
            <a:off x="12715179" y="7631414"/>
            <a:ext cx="397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Ovarian</a:t>
            </a:r>
            <a:r>
              <a:rPr lang="es-ES" sz="4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2" name="CuadroTexto 51">
            <a:hlinkClick r:id="rId10" action="ppaction://hlinksldjump"/>
          </p:cNvPr>
          <p:cNvSpPr txBox="1"/>
          <p:nvPr/>
        </p:nvSpPr>
        <p:spPr>
          <a:xfrm>
            <a:off x="7539705" y="2119577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Breast</a:t>
            </a:r>
            <a:r>
              <a:rPr lang="es-ES" sz="4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3" name="CuadroTexto 52">
            <a:hlinkClick r:id="rId11" action="ppaction://hlinksldjump"/>
          </p:cNvPr>
          <p:cNvSpPr txBox="1"/>
          <p:nvPr/>
        </p:nvSpPr>
        <p:spPr>
          <a:xfrm>
            <a:off x="12621348" y="2104218"/>
            <a:ext cx="436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Colorectal</a:t>
            </a:r>
            <a:r>
              <a:rPr lang="es-E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4" name="CuadroTexto 53">
            <a:hlinkClick r:id="rId12" action="ppaction://hlinksldjump"/>
          </p:cNvPr>
          <p:cNvSpPr txBox="1"/>
          <p:nvPr/>
        </p:nvSpPr>
        <p:spPr>
          <a:xfrm>
            <a:off x="1622213" y="4798363"/>
            <a:ext cx="3791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Gastric</a:t>
            </a:r>
            <a:r>
              <a:rPr lang="es-ES" sz="4400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5" name="CuadroTexto 54">
            <a:hlinkClick r:id="rId9" action="ppaction://hlinksldjump"/>
          </p:cNvPr>
          <p:cNvSpPr txBox="1"/>
          <p:nvPr/>
        </p:nvSpPr>
        <p:spPr>
          <a:xfrm>
            <a:off x="1849872" y="2229993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Lung</a:t>
            </a: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6" name="CuadroTexto 55">
            <a:hlinkClick r:id="rId6" action="ppaction://hlinksldjump"/>
          </p:cNvPr>
          <p:cNvSpPr txBox="1"/>
          <p:nvPr/>
        </p:nvSpPr>
        <p:spPr>
          <a:xfrm>
            <a:off x="7010485" y="7516607"/>
            <a:ext cx="3837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Prostate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7" name="CuadroTexto 56">
            <a:hlinkClick r:id="rId7" action="ppaction://hlinksldjump"/>
          </p:cNvPr>
          <p:cNvSpPr txBox="1"/>
          <p:nvPr/>
        </p:nvSpPr>
        <p:spPr>
          <a:xfrm>
            <a:off x="6912213" y="4755570"/>
            <a:ext cx="4617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Pancreatic</a:t>
            </a:r>
            <a:r>
              <a:rPr lang="es-E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8" name="CuadroTexto 57">
            <a:hlinkClick r:id="rId8" action="ppaction://hlinksldjump"/>
          </p:cNvPr>
          <p:cNvSpPr txBox="1"/>
          <p:nvPr/>
        </p:nvSpPr>
        <p:spPr>
          <a:xfrm>
            <a:off x="13825115" y="4797328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GIST</a:t>
            </a:r>
          </a:p>
        </p:txBody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266" y="7516607"/>
            <a:ext cx="2441447" cy="77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2" name="Freeform 142"/>
          <p:cNvSpPr/>
          <p:nvPr/>
        </p:nvSpPr>
        <p:spPr>
          <a:xfrm flipV="1">
            <a:off x="0" y="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5" name="Freeform 14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3"/>
            <a:ext cx="5366132" cy="4052737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8" name="Freeform 148"/>
          <p:cNvSpPr/>
          <p:nvPr/>
        </p:nvSpPr>
        <p:spPr>
          <a:xfrm flipV="1">
            <a:off x="8931711" y="240516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9" name="Freeform 149"/>
          <p:cNvSpPr/>
          <p:nvPr/>
        </p:nvSpPr>
        <p:spPr>
          <a:xfrm flipV="1">
            <a:off x="8931711" y="281474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0" name="Freeform 150"/>
          <p:cNvSpPr/>
          <p:nvPr/>
        </p:nvSpPr>
        <p:spPr>
          <a:xfrm flipV="1">
            <a:off x="8931711" y="322431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1" name="Freeform 151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2" name="Freeform 152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3" name="Freeform 153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4" name="Freeform 15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6" name="Freeform 156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7" name="Freeform 157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8" name="Freeform 158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9" name="Freeform 159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0" name="Freeform 160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1" name="Freeform 161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3" name="Freeform 163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4" name="Freeform 164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9327" y="536322"/>
            <a:ext cx="542925" cy="981075"/>
          </a:xfrm>
          <a:prstGeom prst="rect">
            <a:avLst/>
          </a:prstGeom>
          <a:noFill/>
        </p:spPr>
      </p:pic>
      <p:sp>
        <p:nvSpPr>
          <p:cNvPr id="173" name="Rectangle 173"/>
          <p:cNvSpPr/>
          <p:nvPr/>
        </p:nvSpPr>
        <p:spPr>
          <a:xfrm>
            <a:off x="310219" y="8704222"/>
            <a:ext cx="1287648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</a:rPr>
              <a:t>Isla D, Lozano MD, Paz-Ares L, et al. Nueva actualización de las recomendaciones para la determinación de biomarcadores predictivos en el carcinoma de pulmón no célula pequeña: Consenso Nacional de la Sociedad Española de Anatomía Patológica y de la Sociedad Española de Oncología Médica [New </a:t>
            </a:r>
            <a:r>
              <a:rPr lang="es-ES" sz="1200" dirty="0" err="1">
                <a:latin typeface="+mn-lt"/>
              </a:rPr>
              <a:t>update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to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guidelines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testing</a:t>
            </a:r>
            <a:r>
              <a:rPr lang="es-ES" sz="1200" dirty="0">
                <a:latin typeface="+mn-lt"/>
              </a:rPr>
              <a:t> predictive </a:t>
            </a:r>
            <a:r>
              <a:rPr lang="es-ES" sz="1200" dirty="0" err="1">
                <a:latin typeface="+mn-lt"/>
              </a:rPr>
              <a:t>biomarkers</a:t>
            </a:r>
            <a:r>
              <a:rPr lang="es-ES" sz="1200" dirty="0">
                <a:latin typeface="+mn-lt"/>
              </a:rPr>
              <a:t> in non-</a:t>
            </a:r>
            <a:r>
              <a:rPr lang="es-ES" sz="1200" dirty="0" err="1">
                <a:latin typeface="+mn-lt"/>
              </a:rPr>
              <a:t>small</a:t>
            </a:r>
            <a:r>
              <a:rPr lang="es-ES" sz="1200" dirty="0">
                <a:latin typeface="+mn-lt"/>
              </a:rPr>
              <a:t>-</a:t>
            </a:r>
            <a:r>
              <a:rPr lang="es-ES" sz="1200" dirty="0" err="1">
                <a:latin typeface="+mn-lt"/>
              </a:rPr>
              <a:t>cell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lung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: a </a:t>
            </a:r>
            <a:r>
              <a:rPr lang="es-ES" sz="1200" dirty="0" err="1">
                <a:latin typeface="+mn-lt"/>
              </a:rPr>
              <a:t>National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Consensus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Society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Pathology</a:t>
            </a:r>
            <a:r>
              <a:rPr lang="es-ES" sz="1200" dirty="0">
                <a:latin typeface="+mn-lt"/>
              </a:rPr>
              <a:t> and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Society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Medical </a:t>
            </a:r>
            <a:r>
              <a:rPr lang="es-ES" sz="1200" dirty="0" err="1">
                <a:latin typeface="+mn-lt"/>
              </a:rPr>
              <a:t>Oncology</a:t>
            </a:r>
            <a:r>
              <a:rPr lang="es-ES" sz="1200" dirty="0">
                <a:latin typeface="+mn-lt"/>
              </a:rPr>
              <a:t>]. </a:t>
            </a:r>
            <a:r>
              <a:rPr lang="es-ES" sz="1200" dirty="0" err="1">
                <a:latin typeface="+mn-lt"/>
              </a:rPr>
              <a:t>Rev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Esp</a:t>
            </a:r>
            <a:r>
              <a:rPr lang="es-ES" sz="1200" dirty="0">
                <a:latin typeface="+mn-lt"/>
              </a:rPr>
              <a:t> Patol. 2023 Apr-Jun;56(2):97-112. </a:t>
            </a:r>
            <a:r>
              <a:rPr lang="es-ES" sz="1200" dirty="0" err="1">
                <a:latin typeface="+mn-lt"/>
              </a:rPr>
              <a:t>Spanish</a:t>
            </a:r>
            <a:r>
              <a:rPr lang="es-ES" sz="1200" dirty="0">
                <a:latin typeface="+mn-lt"/>
              </a:rPr>
              <a:t>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10.1016/j.patol.2023.02.002.</a:t>
            </a:r>
            <a:endParaRPr lang="es-ES" sz="12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</a:rPr>
              <a:t>Colomer R, </a:t>
            </a:r>
            <a:r>
              <a:rPr lang="es-ES" sz="1200" dirty="0" err="1">
                <a:latin typeface="+mn-lt"/>
              </a:rPr>
              <a:t>Mondejar</a:t>
            </a:r>
            <a:r>
              <a:rPr lang="es-ES" sz="1200" dirty="0">
                <a:latin typeface="+mn-lt"/>
              </a:rPr>
              <a:t> R, Romero-</a:t>
            </a:r>
            <a:r>
              <a:rPr lang="es-ES" sz="1200" dirty="0" err="1">
                <a:latin typeface="+mn-lt"/>
              </a:rPr>
              <a:t>Laorden</a:t>
            </a:r>
            <a:r>
              <a:rPr lang="es-ES" sz="1200" dirty="0">
                <a:latin typeface="+mn-lt"/>
              </a:rPr>
              <a:t> N et al,. </a:t>
            </a:r>
            <a:r>
              <a:rPr lang="es-ES" sz="1200" dirty="0" err="1">
                <a:latin typeface="+mn-lt"/>
              </a:rPr>
              <a:t>When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should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order</a:t>
            </a:r>
            <a:r>
              <a:rPr lang="es-ES" sz="1200" dirty="0">
                <a:latin typeface="+mn-lt"/>
              </a:rPr>
              <a:t> a </a:t>
            </a:r>
            <a:r>
              <a:rPr lang="es-ES" sz="1200" dirty="0" err="1">
                <a:latin typeface="+mn-lt"/>
              </a:rPr>
              <a:t>next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generation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sequencing</a:t>
            </a:r>
            <a:r>
              <a:rPr lang="es-ES" sz="1200" dirty="0">
                <a:latin typeface="+mn-lt"/>
              </a:rPr>
              <a:t> test in a </a:t>
            </a:r>
            <a:r>
              <a:rPr lang="es-ES" sz="1200" dirty="0" err="1">
                <a:latin typeface="+mn-lt"/>
              </a:rPr>
              <a:t>patient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with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?  EClinicalMedicine. 2020 Jul 31;25:100487.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10.1016/j.eclinm.2020.100487.</a:t>
            </a:r>
            <a:endParaRPr lang="es-ES" sz="10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 err="1">
                <a:latin typeface="+mn-lt"/>
              </a:rPr>
              <a:t>Mosele</a:t>
            </a:r>
            <a:r>
              <a:rPr lang="es-ES" sz="1200" dirty="0">
                <a:latin typeface="+mn-lt"/>
              </a:rPr>
              <a:t> F, </a:t>
            </a:r>
            <a:r>
              <a:rPr lang="es-ES" sz="1200" dirty="0" err="1">
                <a:latin typeface="+mn-lt"/>
              </a:rPr>
              <a:t>Remon</a:t>
            </a:r>
            <a:r>
              <a:rPr lang="es-ES" sz="1200" dirty="0">
                <a:latin typeface="+mn-lt"/>
              </a:rPr>
              <a:t> J, Mateo J, et al. </a:t>
            </a:r>
            <a:r>
              <a:rPr lang="es-ES" sz="1200" dirty="0" err="1">
                <a:latin typeface="+mn-lt"/>
              </a:rPr>
              <a:t>Recommendations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for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use </a:t>
            </a:r>
            <a:r>
              <a:rPr lang="es-ES" sz="1200" dirty="0" err="1">
                <a:latin typeface="+mn-lt"/>
              </a:rPr>
              <a:t>of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next-generation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sequencing</a:t>
            </a:r>
            <a:r>
              <a:rPr lang="es-ES" sz="1200" dirty="0">
                <a:latin typeface="+mn-lt"/>
              </a:rPr>
              <a:t> (NGS) </a:t>
            </a:r>
            <a:r>
              <a:rPr lang="es-ES" sz="1200" dirty="0" err="1">
                <a:latin typeface="+mn-lt"/>
              </a:rPr>
              <a:t>for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patients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with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metastatic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cancers</a:t>
            </a:r>
            <a:r>
              <a:rPr lang="es-ES" sz="1200" dirty="0">
                <a:latin typeface="+mn-lt"/>
              </a:rPr>
              <a:t>: a </a:t>
            </a:r>
            <a:r>
              <a:rPr lang="es-ES" sz="1200" dirty="0" err="1">
                <a:latin typeface="+mn-lt"/>
              </a:rPr>
              <a:t>report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from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ESMO </a:t>
            </a:r>
            <a:r>
              <a:rPr lang="es-ES" sz="1200" dirty="0" err="1">
                <a:latin typeface="+mn-lt"/>
              </a:rPr>
              <a:t>Precision</a:t>
            </a:r>
            <a:r>
              <a:rPr lang="es-ES" sz="1200" dirty="0">
                <a:latin typeface="+mn-lt"/>
              </a:rPr>
              <a:t> Medicine </a:t>
            </a:r>
            <a:r>
              <a:rPr lang="es-ES" sz="1200" dirty="0" err="1">
                <a:latin typeface="+mn-lt"/>
              </a:rPr>
              <a:t>Working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Group</a:t>
            </a:r>
            <a:r>
              <a:rPr lang="es-ES" sz="1200" dirty="0">
                <a:latin typeface="+mn-lt"/>
              </a:rPr>
              <a:t>. Ann Oncol. 2020 Nov;31(11):1491-1505.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10.1016/j.annonc.2020.07.014..</a:t>
            </a:r>
            <a:endParaRPr lang="es-ES" sz="1000" dirty="0">
              <a:effectLst/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latin typeface="+mn-lt"/>
                <a:hlinkClick r:id="rId6"/>
              </a:rPr>
              <a:t>https://www.accessdata.fda.gov/cdrh_docs/pdf17/P170019S006A.pdf</a:t>
            </a:r>
            <a:r>
              <a:rPr lang="es-ES" sz="1000" dirty="0">
                <a:latin typeface="+mn-lt"/>
              </a:rPr>
              <a:t> </a:t>
            </a:r>
            <a:endParaRPr lang="en-US" sz="1000" dirty="0">
              <a:solidFill>
                <a:srgbClr val="011F47"/>
              </a:solidFill>
              <a:latin typeface="+mn-lt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557218" y="4812400"/>
            <a:ext cx="1338508" cy="2013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BRAF*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NRG1*</a:t>
            </a:r>
          </a:p>
          <a:p>
            <a:pPr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3186700" y="4791064"/>
            <a:ext cx="3532196" cy="1192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TROP-2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KEAP1, STK11, MSI, or TMB (with NGS)</a:t>
            </a: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8" name="Rectangle 188"/>
          <p:cNvSpPr/>
          <p:nvPr/>
        </p:nvSpPr>
        <p:spPr>
          <a:xfrm>
            <a:off x="1056806" y="7504562"/>
            <a:ext cx="51814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0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fr-FR" sz="1200" dirty="0"/>
              <a:t> If a single test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performed</a:t>
            </a:r>
            <a:r>
              <a:rPr lang="fr-FR" sz="1200" i="1" dirty="0"/>
              <a:t> </a:t>
            </a:r>
            <a:r>
              <a:rPr lang="fr-FR" sz="1200" dirty="0"/>
              <a:t>due to the non-</a:t>
            </a:r>
            <a:r>
              <a:rPr lang="fr-FR" sz="1200" dirty="0" err="1"/>
              <a:t>availability</a:t>
            </a:r>
            <a:r>
              <a:rPr lang="fr-FR" sz="1200" dirty="0"/>
              <a:t> of NGS or </a:t>
            </a:r>
            <a:r>
              <a:rPr lang="fr-FR" sz="1200" dirty="0" err="1"/>
              <a:t>limited</a:t>
            </a:r>
            <a:r>
              <a:rPr lang="fr-FR" sz="1200" dirty="0"/>
              <a:t> </a:t>
            </a:r>
            <a:r>
              <a:rPr lang="fr-FR" sz="1200" dirty="0" err="1"/>
              <a:t>material</a:t>
            </a:r>
            <a:r>
              <a:rPr lang="fr-FR" sz="1200" dirty="0"/>
              <a:t>, a </a:t>
            </a:r>
            <a:r>
              <a:rPr lang="fr-FR" sz="1200" dirty="0" err="1"/>
              <a:t>sequence</a:t>
            </a:r>
            <a:r>
              <a:rPr lang="fr-FR" sz="1200" dirty="0"/>
              <a:t> of </a:t>
            </a:r>
            <a:r>
              <a:rPr lang="fr-FR" sz="1200" dirty="0" err="1"/>
              <a:t>testing</a:t>
            </a:r>
            <a:r>
              <a:rPr lang="fr-FR" sz="1200" dirty="0"/>
              <a:t> (</a:t>
            </a:r>
            <a:r>
              <a:rPr lang="fr-FR" sz="1200" dirty="0" err="1"/>
              <a:t>related</a:t>
            </a:r>
            <a:r>
              <a:rPr lang="fr-FR" sz="1200" dirty="0"/>
              <a:t> by the </a:t>
            </a:r>
            <a:r>
              <a:rPr lang="fr-FR" sz="1200" dirty="0" err="1"/>
              <a:t>probability</a:t>
            </a:r>
            <a:r>
              <a:rPr lang="fr-FR" sz="1200" dirty="0"/>
              <a:t> of the </a:t>
            </a:r>
            <a:r>
              <a:rPr lang="fr-FR" sz="1200" dirty="0" err="1"/>
              <a:t>molecular</a:t>
            </a:r>
            <a:r>
              <a:rPr lang="fr-FR" sz="1200" dirty="0"/>
              <a:t> </a:t>
            </a:r>
            <a:r>
              <a:rPr lang="fr-FR" sz="1200" dirty="0" err="1"/>
              <a:t>alterations</a:t>
            </a:r>
            <a:r>
              <a:rPr lang="fr-FR" sz="1200" dirty="0"/>
              <a:t>)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suggested</a:t>
            </a:r>
            <a:r>
              <a:rPr lang="es-ES" sz="1000" dirty="0">
                <a:effectLst/>
              </a:rPr>
              <a:t> </a:t>
            </a:r>
            <a:endParaRPr lang="en-US" sz="10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" name="Flecha izquierda 2">
            <a:hlinkClick r:id="rId7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26B35EC-34C4-0F45-A0F6-CF70CF3E0CA6}"/>
              </a:ext>
            </a:extLst>
          </p:cNvPr>
          <p:cNvSpPr txBox="1"/>
          <p:nvPr/>
        </p:nvSpPr>
        <p:spPr>
          <a:xfrm>
            <a:off x="45445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Lung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8" name="Picture 12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2574644" y="3318777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" name="CuadroTexto 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438925" y="3342644"/>
            <a:ext cx="3669224" cy="774191"/>
            <a:chOff x="7431023" y="3535681"/>
            <a:chExt cx="3669224" cy="774191"/>
          </a:xfrm>
        </p:grpSpPr>
        <p:pic>
          <p:nvPicPr>
            <p:cNvPr id="47" name="Picture 128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0" name="CuadroTexto 49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310220" y="8040108"/>
            <a:ext cx="117114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Rectangle 180">
            <a:extLst>
              <a:ext uri="{FF2B5EF4-FFF2-40B4-BE49-F238E27FC236}">
                <a16:creationId xmlns:a16="http://schemas.microsoft.com/office/drawing/2014/main" id="{A4BF4B14-38B8-8B0A-97F0-A5DDE1E4390D}"/>
              </a:ext>
            </a:extLst>
          </p:cNvPr>
          <p:cNvSpPr/>
          <p:nvPr/>
        </p:nvSpPr>
        <p:spPr>
          <a:xfrm>
            <a:off x="1584350" y="4112963"/>
            <a:ext cx="4494821" cy="2955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1" dirty="0">
                <a:solidFill>
                  <a:srgbClr val="011F47"/>
                </a:solidFill>
                <a:latin typeface="Arimo-Regular"/>
              </a:rPr>
              <a:t>PDL-1 + NGS</a:t>
            </a:r>
          </a:p>
          <a:p>
            <a:pPr algn="ctr"/>
            <a:endParaRPr lang="en-US" sz="2201" dirty="0">
              <a:solidFill>
                <a:srgbClr val="011F47"/>
              </a:solidFill>
              <a:latin typeface="Arimo-Regular"/>
            </a:endParaRP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Alternative: PDL-1 + </a:t>
            </a:r>
            <a:r>
              <a:rPr lang="en-US" dirty="0" err="1">
                <a:solidFill>
                  <a:srgbClr val="011F47"/>
                </a:solidFill>
                <a:latin typeface="Arimo-Regular"/>
              </a:rPr>
              <a:t>secuential</a:t>
            </a:r>
            <a:r>
              <a:rPr lang="en-US" dirty="0">
                <a:solidFill>
                  <a:srgbClr val="011F47"/>
                </a:solidFill>
                <a:latin typeface="Arimo-Regular"/>
              </a:rPr>
              <a:t> gene testing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KRAS* 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EGFR*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ALK*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ROS1*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MET*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NTRK*</a:t>
            </a:r>
            <a:endParaRPr lang="en-US" sz="2201" dirty="0">
              <a:solidFill>
                <a:srgbClr val="011F47"/>
              </a:solidFill>
              <a:latin typeface="Arimo-Regular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145AC0C-6AF1-EE17-21C3-6F3DE58B444D}"/>
              </a:ext>
            </a:extLst>
          </p:cNvPr>
          <p:cNvCxnSpPr>
            <a:cxnSpLocks/>
          </p:cNvCxnSpPr>
          <p:nvPr/>
        </p:nvCxnSpPr>
        <p:spPr>
          <a:xfrm>
            <a:off x="4392707" y="5143500"/>
            <a:ext cx="0" cy="1968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0" name="Freeform 190"/>
          <p:cNvSpPr/>
          <p:nvPr/>
        </p:nvSpPr>
        <p:spPr>
          <a:xfrm flipV="1">
            <a:off x="100482" y="7174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3" name="Freeform 193"/>
          <p:cNvSpPr/>
          <p:nvPr/>
        </p:nvSpPr>
        <p:spPr>
          <a:xfrm flipV="1">
            <a:off x="1005301" y="217396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3366" y="536322"/>
            <a:ext cx="590549" cy="981075"/>
          </a:xfrm>
          <a:prstGeom prst="rect">
            <a:avLst/>
          </a:prstGeom>
          <a:noFill/>
        </p:spPr>
      </p:pic>
      <p:sp>
        <p:nvSpPr>
          <p:cNvPr id="221" name="Rectangle 221"/>
          <p:cNvSpPr/>
          <p:nvPr/>
        </p:nvSpPr>
        <p:spPr>
          <a:xfrm>
            <a:off x="399111" y="9462489"/>
            <a:ext cx="116133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1200" dirty="0"/>
              <a:t>Colomer R, González-Farré B, Ballesteros AI, </a:t>
            </a:r>
            <a:r>
              <a:rPr lang="es-ES" sz="1200" dirty="0" err="1"/>
              <a:t>Peg</a:t>
            </a:r>
            <a:r>
              <a:rPr lang="es-ES" sz="1200" dirty="0"/>
              <a:t> V, Bermejo B, Pérez-Mies B, de la Cruz S, Rojo F, Pernas S, Palacios J.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breast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2024: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. Clin </a:t>
            </a:r>
            <a:r>
              <a:rPr lang="es-ES" sz="1200" dirty="0" err="1"/>
              <a:t>Transl</a:t>
            </a:r>
            <a:r>
              <a:rPr lang="es-ES" sz="1200" dirty="0"/>
              <a:t> Oncol. 2024 Dec;26(12):2935-2951. </a:t>
            </a:r>
            <a:r>
              <a:rPr lang="es-ES" sz="1200" dirty="0" err="1"/>
              <a:t>doi</a:t>
            </a:r>
            <a:r>
              <a:rPr lang="es-ES" sz="1200" dirty="0"/>
              <a:t>: 10.1007/s12094-024-03541-1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  <a:hlinkClick r:id="rId5"/>
            </a:endParaRP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1331885" y="8218372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6737904" y="7552605"/>
            <a:ext cx="48838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***** Approved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US as companion diagnostics of targeted drugs against BRCA, ALK or PI3K</a:t>
            </a:r>
          </a:p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2035021" y="7977781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0" name="Flecha izquierda 49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4042E1B-8F54-7F40-A65C-80EAEC5B0CB7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Personalised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r>
              <a:rPr lang="es-ES" sz="4400" dirty="0">
                <a:solidFill>
                  <a:srgbClr val="EC99D5"/>
                </a:solidFill>
              </a:rPr>
              <a:t> Medicine </a:t>
            </a:r>
            <a:r>
              <a:rPr lang="es-ES" sz="4400" dirty="0" err="1">
                <a:solidFill>
                  <a:srgbClr val="EC99D5"/>
                </a:solidFill>
              </a:rPr>
              <a:t>Flashcards</a:t>
            </a:r>
            <a:r>
              <a:rPr lang="es-ES" sz="4400" dirty="0">
                <a:solidFill>
                  <a:srgbClr val="EC99D5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Breast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endParaRPr lang="es-ES" sz="4400" dirty="0">
              <a:solidFill>
                <a:srgbClr val="EC99D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A3CADC-1A2B-0E43-8D07-36F490BB124D}"/>
              </a:ext>
            </a:extLst>
          </p:cNvPr>
          <p:cNvSpPr txBox="1"/>
          <p:nvPr/>
        </p:nvSpPr>
        <p:spPr>
          <a:xfrm>
            <a:off x="26774775" y="5629275"/>
            <a:ext cx="184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endParaRPr lang="es-ES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51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7112" y="3200755"/>
            <a:ext cx="4184903" cy="1280159"/>
          </a:xfrm>
          <a:prstGeom prst="rect">
            <a:avLst/>
          </a:prstGeom>
          <a:noFill/>
        </p:spPr>
      </p:pic>
      <p:grpSp>
        <p:nvGrpSpPr>
          <p:cNvPr id="52" name="Grupo 51"/>
          <p:cNvGrpSpPr/>
          <p:nvPr/>
        </p:nvGrpSpPr>
        <p:grpSpPr>
          <a:xfrm>
            <a:off x="2515482" y="3278801"/>
            <a:ext cx="2366856" cy="774191"/>
            <a:chOff x="2548127" y="3535681"/>
            <a:chExt cx="2366856" cy="774191"/>
          </a:xfrm>
        </p:grpSpPr>
        <p:pic>
          <p:nvPicPr>
            <p:cNvPr id="53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54" name="CuadroTexto 5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dirty="0">
                <a:solidFill>
                  <a:srgbClr val="012048"/>
                </a:solidFill>
              </a:endParaRPr>
            </a:p>
          </p:txBody>
        </p:sp>
      </p:grpSp>
      <p:pic>
        <p:nvPicPr>
          <p:cNvPr id="61" name="Picture 1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4275" y="3279645"/>
            <a:ext cx="3422903" cy="774191"/>
          </a:xfrm>
          <a:prstGeom prst="rect">
            <a:avLst/>
          </a:prstGeom>
          <a:noFill/>
        </p:spPr>
      </p:pic>
      <p:sp>
        <p:nvSpPr>
          <p:cNvPr id="55" name="CuadroTexto 54"/>
          <p:cNvSpPr txBox="1"/>
          <p:nvPr/>
        </p:nvSpPr>
        <p:spPr>
          <a:xfrm>
            <a:off x="398079" y="8772872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3" name="Rectangle 224">
            <a:extLst>
              <a:ext uri="{FF2B5EF4-FFF2-40B4-BE49-F238E27FC236}">
                <a16:creationId xmlns:a16="http://schemas.microsoft.com/office/drawing/2014/main" id="{D0139F27-D470-6F17-F8F2-0431975B4A67}"/>
              </a:ext>
            </a:extLst>
          </p:cNvPr>
          <p:cNvSpPr/>
          <p:nvPr/>
        </p:nvSpPr>
        <p:spPr>
          <a:xfrm>
            <a:off x="1284897" y="4106451"/>
            <a:ext cx="460696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/>
              <a:t>			</a:t>
            </a:r>
            <a:r>
              <a:rPr lang="es-ES" sz="1600" dirty="0" err="1"/>
              <a:t>Early</a:t>
            </a:r>
            <a:r>
              <a:rPr lang="es-ES" sz="1600" dirty="0"/>
              <a:t>	</a:t>
            </a:r>
            <a:r>
              <a:rPr lang="es-ES" sz="1600" dirty="0" err="1"/>
              <a:t>Advanced</a:t>
            </a:r>
            <a:endParaRPr lang="es-ES" sz="1600" dirty="0"/>
          </a:p>
          <a:p>
            <a:r>
              <a:rPr lang="es-ES" sz="1600" dirty="0"/>
              <a:t>			</a:t>
            </a:r>
            <a:r>
              <a:rPr lang="es-ES" sz="1600" dirty="0" err="1"/>
              <a:t>stage</a:t>
            </a:r>
            <a:r>
              <a:rPr lang="es-ES" sz="1600" dirty="0"/>
              <a:t> 	</a:t>
            </a:r>
            <a:r>
              <a:rPr lang="es-ES" sz="1600" dirty="0" err="1"/>
              <a:t>stage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ER			 ✓	 ✓</a:t>
            </a:r>
          </a:p>
          <a:p>
            <a:r>
              <a:rPr lang="es-ES" sz="1600" dirty="0"/>
              <a:t>PR			 ✓	 ✓</a:t>
            </a:r>
          </a:p>
          <a:p>
            <a:r>
              <a:rPr lang="es-ES" sz="1600" dirty="0"/>
              <a:t>HER2			 ✓	 ✓</a:t>
            </a:r>
          </a:p>
          <a:p>
            <a:r>
              <a:rPr lang="es-ES" sz="1600" dirty="0"/>
              <a:t>Ki-67			 ✓	 ✓</a:t>
            </a:r>
          </a:p>
          <a:p>
            <a:r>
              <a:rPr lang="es-ES" sz="1600" dirty="0" err="1"/>
              <a:t>Genetic</a:t>
            </a:r>
            <a:r>
              <a:rPr lang="es-ES" sz="1600" dirty="0"/>
              <a:t> </a:t>
            </a:r>
            <a:r>
              <a:rPr lang="es-ES" sz="1600" dirty="0" err="1"/>
              <a:t>platforms</a:t>
            </a:r>
            <a:r>
              <a:rPr lang="es-ES" sz="1600" dirty="0"/>
              <a:t>*		 ✓	</a:t>
            </a:r>
            <a:r>
              <a:rPr lang="es-ES" sz="1600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</a:t>
            </a:r>
          </a:p>
          <a:p>
            <a:r>
              <a:rPr lang="es-ES" sz="1600" dirty="0"/>
              <a:t>BRCA Genes**		 ✓ 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endParaRPr lang="es-ES" sz="1600" dirty="0"/>
          </a:p>
          <a:p>
            <a:r>
              <a:rPr lang="es-ES" sz="1600" dirty="0"/>
              <a:t>PDL-1***			 </a:t>
            </a:r>
            <a:r>
              <a:rPr lang="es-ES" sz="1600" kern="1200" dirty="0">
                <a:solidFill>
                  <a:srgbClr val="7F7F7F"/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PI3KCA****	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ESR1****			</a:t>
            </a:r>
            <a:r>
              <a:rPr lang="es-ES" sz="1600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sz="1600" dirty="0"/>
              <a:t> ✓</a:t>
            </a:r>
            <a:endParaRPr lang="en-US" sz="16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" name="Rectangle 225">
            <a:extLst>
              <a:ext uri="{FF2B5EF4-FFF2-40B4-BE49-F238E27FC236}">
                <a16:creationId xmlns:a16="http://schemas.microsoft.com/office/drawing/2014/main" id="{79C0E729-9B32-BEEA-516A-BF3752C09816}"/>
              </a:ext>
            </a:extLst>
          </p:cNvPr>
          <p:cNvSpPr/>
          <p:nvPr/>
        </p:nvSpPr>
        <p:spPr>
          <a:xfrm>
            <a:off x="6779756" y="4432972"/>
            <a:ext cx="4719241" cy="2769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ES" sz="1800" dirty="0">
                <a:effectLst/>
              </a:rPr>
              <a:t>			</a:t>
            </a:r>
            <a:r>
              <a:rPr lang="es-ES" sz="1800" dirty="0" err="1">
                <a:effectLst/>
              </a:rPr>
              <a:t>Early</a:t>
            </a:r>
            <a:r>
              <a:rPr lang="es-ES" sz="1800" dirty="0">
                <a:effectLst/>
              </a:rPr>
              <a:t>	</a:t>
            </a:r>
            <a:r>
              <a:rPr lang="es-ES" sz="1800" dirty="0" err="1">
                <a:effectLst/>
              </a:rPr>
              <a:t>Advanced</a:t>
            </a:r>
            <a:endParaRPr lang="es-ES" dirty="0">
              <a:effectLst/>
            </a:endParaRPr>
          </a:p>
          <a:p>
            <a:r>
              <a:rPr lang="es-ES" sz="1800" dirty="0">
                <a:effectLst/>
              </a:rPr>
              <a:t>			</a:t>
            </a:r>
            <a:r>
              <a:rPr lang="es-ES" sz="1800" dirty="0" err="1">
                <a:effectLst/>
              </a:rPr>
              <a:t>stage</a:t>
            </a:r>
            <a:r>
              <a:rPr lang="es-ES" sz="1800" dirty="0">
                <a:effectLst/>
              </a:rPr>
              <a:t> 	</a:t>
            </a:r>
            <a:r>
              <a:rPr lang="es-ES" sz="1800" dirty="0" err="1">
                <a:effectLst/>
              </a:rPr>
              <a:t>stage</a:t>
            </a:r>
            <a:endParaRPr lang="es-ES" dirty="0">
              <a:effectLst/>
            </a:endParaRPr>
          </a:p>
          <a:p>
            <a:endParaRPr lang="es-ES" dirty="0"/>
          </a:p>
          <a:p>
            <a:r>
              <a:rPr lang="es-ES" dirty="0" err="1"/>
              <a:t>TILs</a:t>
            </a:r>
            <a:r>
              <a:rPr lang="es-ES" dirty="0"/>
              <a:t>			 ✓	</a:t>
            </a:r>
            <a:r>
              <a:rPr lang="es-ES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</a:t>
            </a:r>
          </a:p>
          <a:p>
            <a:r>
              <a:rPr lang="es-ES" dirty="0"/>
              <a:t>HRD 			 ✓	 ✓</a:t>
            </a:r>
          </a:p>
          <a:p>
            <a:r>
              <a:rPr lang="es-ES" dirty="0"/>
              <a:t>AKT </a:t>
            </a:r>
            <a:r>
              <a:rPr lang="es-ES" dirty="0" err="1"/>
              <a:t>pathway</a:t>
            </a:r>
            <a:r>
              <a:rPr lang="es-ES" dirty="0"/>
              <a:t> </a:t>
            </a:r>
            <a:r>
              <a:rPr lang="es-ES" dirty="0" err="1"/>
              <a:t>activation</a:t>
            </a:r>
            <a:r>
              <a:rPr lang="es-ES" dirty="0">
                <a:solidFill>
                  <a:srgbClr val="4D4D4D"/>
                </a:solidFill>
                <a:latin typeface="Times New Roman" panose="02020603050405020304" pitchFamily="18" charset="0"/>
              </a:rPr>
              <a:t>	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dirty="0"/>
              <a:t> ✓</a:t>
            </a:r>
          </a:p>
          <a:p>
            <a:r>
              <a:rPr lang="es-ES" dirty="0"/>
              <a:t>NGS* 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NTRK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MSI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pPr marL="0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396CFC-778A-A2D6-E9B7-AC07AD8CF402}"/>
              </a:ext>
            </a:extLst>
          </p:cNvPr>
          <p:cNvSpPr txBox="1"/>
          <p:nvPr/>
        </p:nvSpPr>
        <p:spPr>
          <a:xfrm>
            <a:off x="14008730" y="4708728"/>
            <a:ext cx="2506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AR</a:t>
            </a:r>
            <a:endParaRPr lang="es-ES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E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TROP-2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CDK4/6</a:t>
            </a:r>
            <a:endParaRPr lang="es-ES" dirty="0">
              <a:effectLst/>
            </a:endParaRPr>
          </a:p>
          <a:p>
            <a:r>
              <a:rPr lang="es-ES" dirty="0"/>
              <a:t>FGFR1</a:t>
            </a:r>
          </a:p>
          <a:p>
            <a:r>
              <a:rPr lang="es-ES" dirty="0"/>
              <a:t>PTEN</a:t>
            </a:r>
          </a:p>
          <a:p>
            <a:r>
              <a:rPr lang="es-ES" dirty="0" err="1"/>
              <a:t>Liquid</a:t>
            </a:r>
            <a:r>
              <a:rPr lang="es-ES" dirty="0"/>
              <a:t> </a:t>
            </a:r>
            <a:r>
              <a:rPr lang="es-ES" dirty="0" err="1"/>
              <a:t>biopsy</a:t>
            </a:r>
            <a:endParaRPr lang="es-ES" dirty="0"/>
          </a:p>
          <a:p>
            <a:r>
              <a:rPr lang="es-ES" dirty="0" err="1"/>
              <a:t>CTCs</a:t>
            </a:r>
            <a:endParaRPr lang="es-ES" dirty="0"/>
          </a:p>
          <a:p>
            <a:r>
              <a:rPr lang="es-ES" dirty="0"/>
              <a:t>TMB</a:t>
            </a:r>
          </a:p>
        </p:txBody>
      </p:sp>
      <p:sp>
        <p:nvSpPr>
          <p:cNvPr id="6" name="Rectangle 234">
            <a:extLst>
              <a:ext uri="{FF2B5EF4-FFF2-40B4-BE49-F238E27FC236}">
                <a16:creationId xmlns:a16="http://schemas.microsoft.com/office/drawing/2014/main" id="{082557C2-A77E-D5BA-7A9D-2CFC8F1C9E2B}"/>
              </a:ext>
            </a:extLst>
          </p:cNvPr>
          <p:cNvSpPr/>
          <p:nvPr/>
        </p:nvSpPr>
        <p:spPr>
          <a:xfrm>
            <a:off x="1284897" y="7578212"/>
            <a:ext cx="43670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*in early luminal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breast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cancer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con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bajo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recaída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7" name="Rectangle 235">
            <a:extLst>
              <a:ext uri="{FF2B5EF4-FFF2-40B4-BE49-F238E27FC236}">
                <a16:creationId xmlns:a16="http://schemas.microsoft.com/office/drawing/2014/main" id="{43E0E26C-DA13-A550-19BB-414F8B192ABD}"/>
              </a:ext>
            </a:extLst>
          </p:cNvPr>
          <p:cNvSpPr/>
          <p:nvPr/>
        </p:nvSpPr>
        <p:spPr>
          <a:xfrm>
            <a:off x="1284897" y="7774433"/>
            <a:ext cx="4630124" cy="558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**in early high risk triple negative or luminal breast cancer (in Spain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iPARP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inhibitors are not reimbursed in advancer cancer)</a:t>
            </a: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***in advanced triple negative breast cancer</a:t>
            </a:r>
          </a:p>
        </p:txBody>
      </p:sp>
      <p:sp>
        <p:nvSpPr>
          <p:cNvPr id="8" name="Rectangle 236">
            <a:extLst>
              <a:ext uri="{FF2B5EF4-FFF2-40B4-BE49-F238E27FC236}">
                <a16:creationId xmlns:a16="http://schemas.microsoft.com/office/drawing/2014/main" id="{4C678E00-8B50-B4EC-B467-F90270C0F32D}"/>
              </a:ext>
            </a:extLst>
          </p:cNvPr>
          <p:cNvSpPr/>
          <p:nvPr/>
        </p:nvSpPr>
        <p:spPr>
          <a:xfrm>
            <a:off x="1281847" y="8342634"/>
            <a:ext cx="256320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****in advanced luminal breast cancer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65" name="Picture 2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0857" y="559410"/>
            <a:ext cx="752474" cy="942975"/>
          </a:xfrm>
          <a:prstGeom prst="rect">
            <a:avLst/>
          </a:prstGeom>
          <a:noFill/>
        </p:spPr>
      </p:pic>
      <p:sp>
        <p:nvSpPr>
          <p:cNvPr id="269" name="Rectangle 269"/>
          <p:cNvSpPr/>
          <p:nvPr/>
        </p:nvSpPr>
        <p:spPr>
          <a:xfrm>
            <a:off x="272715" y="9189590"/>
            <a:ext cx="1253685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García-Alfonso P, García-Carbonero R, García-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Foncillas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 J, et al. Update of the recommendations for the determination of biomarkers in colorectal carcinoma: National Consensus of the Spanish Society of Medical Oncology and the Spanish Society of Pathology. Clin 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Transl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 Oncol. 2020 Nov;22(11):1976-1991. </a:t>
            </a:r>
            <a:r>
              <a:rPr lang="en-US" sz="1200" dirty="0" err="1">
                <a:solidFill>
                  <a:srgbClr val="002060"/>
                </a:solidFill>
                <a:latin typeface="+mn-lt"/>
              </a:rPr>
              <a:t>doi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: 10.1007/s12094-020-02357-z. </a:t>
            </a:r>
          </a:p>
          <a:p>
            <a:pPr marL="342900" indent="-342900">
              <a:buAutoNum type="arabicPeriod"/>
            </a:pPr>
            <a:r>
              <a:rPr lang="es-ES" sz="1200" dirty="0">
                <a:latin typeface="+mn-lt"/>
              </a:rPr>
              <a:t>Di </a:t>
            </a:r>
            <a:r>
              <a:rPr lang="es-ES" sz="1200" dirty="0" err="1">
                <a:latin typeface="+mn-lt"/>
              </a:rPr>
              <a:t>Nicolantonio</a:t>
            </a:r>
            <a:r>
              <a:rPr lang="es-ES" sz="1200" dirty="0">
                <a:latin typeface="+mn-lt"/>
              </a:rPr>
              <a:t> F, </a:t>
            </a:r>
            <a:r>
              <a:rPr lang="es-ES" sz="1200" dirty="0" err="1">
                <a:latin typeface="+mn-lt"/>
              </a:rPr>
              <a:t>Vitiello</a:t>
            </a:r>
            <a:r>
              <a:rPr lang="es-ES" sz="1200" dirty="0">
                <a:latin typeface="+mn-lt"/>
              </a:rPr>
              <a:t> PP, </a:t>
            </a:r>
            <a:r>
              <a:rPr lang="es-ES" sz="1200" dirty="0" err="1">
                <a:latin typeface="+mn-lt"/>
              </a:rPr>
              <a:t>Marsoni</a:t>
            </a:r>
            <a:r>
              <a:rPr lang="es-ES" sz="1200" dirty="0">
                <a:latin typeface="+mn-lt"/>
              </a:rPr>
              <a:t> S, Siena S, Tabernero J, </a:t>
            </a:r>
            <a:r>
              <a:rPr lang="es-ES" sz="1200" dirty="0" err="1">
                <a:latin typeface="+mn-lt"/>
              </a:rPr>
              <a:t>Trusolino</a:t>
            </a:r>
            <a:r>
              <a:rPr lang="es-ES" sz="1200" dirty="0">
                <a:latin typeface="+mn-lt"/>
              </a:rPr>
              <a:t> L, </a:t>
            </a:r>
            <a:r>
              <a:rPr lang="es-ES" sz="1200" dirty="0" err="1">
                <a:latin typeface="+mn-lt"/>
              </a:rPr>
              <a:t>Bernards</a:t>
            </a:r>
            <a:r>
              <a:rPr lang="es-ES" sz="1200" dirty="0">
                <a:latin typeface="+mn-lt"/>
              </a:rPr>
              <a:t> R, </a:t>
            </a:r>
            <a:r>
              <a:rPr lang="es-ES" sz="1200" dirty="0" err="1">
                <a:latin typeface="+mn-lt"/>
              </a:rPr>
              <a:t>Bardelli</a:t>
            </a:r>
            <a:r>
              <a:rPr lang="es-ES" sz="1200" dirty="0">
                <a:latin typeface="+mn-lt"/>
              </a:rPr>
              <a:t> A. </a:t>
            </a:r>
            <a:r>
              <a:rPr lang="es-ES" sz="1200" dirty="0" err="1">
                <a:latin typeface="+mn-lt"/>
              </a:rPr>
              <a:t>Precision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oncology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metastatic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colorectal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 - </a:t>
            </a:r>
            <a:r>
              <a:rPr lang="es-ES" sz="1200" dirty="0" err="1">
                <a:latin typeface="+mn-lt"/>
              </a:rPr>
              <a:t>from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biology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to</a:t>
            </a:r>
            <a:r>
              <a:rPr lang="es-ES" sz="1200" dirty="0">
                <a:latin typeface="+mn-lt"/>
              </a:rPr>
              <a:t> medicine. </a:t>
            </a:r>
            <a:r>
              <a:rPr lang="es-ES" sz="1200" dirty="0" err="1">
                <a:latin typeface="+mn-lt"/>
              </a:rPr>
              <a:t>Nat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Rev</a:t>
            </a:r>
            <a:r>
              <a:rPr lang="es-ES" sz="1200" dirty="0">
                <a:latin typeface="+mn-lt"/>
              </a:rPr>
              <a:t> Clin Oncol. 2021 Aug;18(8):506-525.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10.1038/s41571-021-00495-z </a:t>
            </a:r>
          </a:p>
          <a:p>
            <a:pPr marL="342900" indent="-342900">
              <a:buAutoNum type="arabicPeriod"/>
            </a:pPr>
            <a:r>
              <a:rPr lang="es-ES" sz="1200" dirty="0">
                <a:latin typeface="+mn-lt"/>
              </a:rPr>
              <a:t>Ros J, </a:t>
            </a:r>
            <a:r>
              <a:rPr lang="es-ES" sz="1200" dirty="0" err="1">
                <a:latin typeface="+mn-lt"/>
              </a:rPr>
              <a:t>Vaghi</a:t>
            </a:r>
            <a:r>
              <a:rPr lang="es-ES" sz="1200" dirty="0">
                <a:latin typeface="+mn-lt"/>
              </a:rPr>
              <a:t> C, Baraibar I, </a:t>
            </a:r>
            <a:r>
              <a:rPr lang="es-ES" sz="1200" dirty="0" err="1">
                <a:latin typeface="+mn-lt"/>
              </a:rPr>
              <a:t>Saoudi</a:t>
            </a:r>
            <a:r>
              <a:rPr lang="es-ES" sz="1200" dirty="0">
                <a:latin typeface="+mn-lt"/>
              </a:rPr>
              <a:t> González N, Rodríguez-Castells M, García A, Alcaraz A, Salva F, Tabernero J, </a:t>
            </a:r>
            <a:r>
              <a:rPr lang="es-ES" sz="1200" dirty="0" err="1">
                <a:latin typeface="+mn-lt"/>
              </a:rPr>
              <a:t>Elez</a:t>
            </a:r>
            <a:r>
              <a:rPr lang="es-ES" sz="1200" dirty="0">
                <a:latin typeface="+mn-lt"/>
              </a:rPr>
              <a:t> E. Targeting </a:t>
            </a:r>
            <a:r>
              <a:rPr lang="es-ES" sz="1200" i="1" dirty="0">
                <a:latin typeface="+mn-lt"/>
              </a:rPr>
              <a:t>KRAS</a:t>
            </a:r>
            <a:r>
              <a:rPr lang="es-ES" sz="1200" dirty="0">
                <a:latin typeface="+mn-lt"/>
              </a:rPr>
              <a:t>G12C </a:t>
            </a:r>
            <a:r>
              <a:rPr lang="es-ES" sz="1200" dirty="0" err="1">
                <a:latin typeface="+mn-lt"/>
              </a:rPr>
              <a:t>Mutation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Colorectal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Cancer</a:t>
            </a:r>
            <a:r>
              <a:rPr lang="es-ES" sz="1200" dirty="0">
                <a:latin typeface="+mn-lt"/>
              </a:rPr>
              <a:t>, A </a:t>
            </a:r>
            <a:r>
              <a:rPr lang="es-ES" sz="1200" dirty="0" err="1">
                <a:latin typeface="+mn-lt"/>
              </a:rPr>
              <a:t>Review</a:t>
            </a:r>
            <a:r>
              <a:rPr lang="es-ES" sz="1200" dirty="0">
                <a:latin typeface="+mn-lt"/>
              </a:rPr>
              <a:t>: New </a:t>
            </a:r>
            <a:r>
              <a:rPr lang="es-ES" sz="1200" dirty="0" err="1">
                <a:latin typeface="+mn-lt"/>
              </a:rPr>
              <a:t>Arrows</a:t>
            </a:r>
            <a:r>
              <a:rPr lang="es-ES" sz="1200" dirty="0">
                <a:latin typeface="+mn-lt"/>
              </a:rPr>
              <a:t> in </a:t>
            </a:r>
            <a:r>
              <a:rPr lang="es-ES" sz="1200" dirty="0" err="1">
                <a:latin typeface="+mn-lt"/>
              </a:rPr>
              <a:t>the</a:t>
            </a:r>
            <a:r>
              <a:rPr lang="es-ES" sz="1200" dirty="0">
                <a:latin typeface="+mn-lt"/>
              </a:rPr>
              <a:t> </a:t>
            </a:r>
            <a:r>
              <a:rPr lang="es-ES" sz="1200" dirty="0" err="1">
                <a:latin typeface="+mn-lt"/>
              </a:rPr>
              <a:t>Quiver</a:t>
            </a:r>
            <a:r>
              <a:rPr lang="es-ES" sz="1200" dirty="0">
                <a:latin typeface="+mn-lt"/>
              </a:rPr>
              <a:t>. </a:t>
            </a:r>
            <a:r>
              <a:rPr lang="es-ES" sz="1200" dirty="0" err="1">
                <a:latin typeface="+mn-lt"/>
              </a:rPr>
              <a:t>Int</a:t>
            </a:r>
            <a:r>
              <a:rPr lang="es-ES" sz="1200" dirty="0">
                <a:latin typeface="+mn-lt"/>
              </a:rPr>
              <a:t> J Mol </a:t>
            </a:r>
            <a:r>
              <a:rPr lang="es-ES" sz="1200" dirty="0" err="1">
                <a:latin typeface="+mn-lt"/>
              </a:rPr>
              <a:t>Sci</a:t>
            </a:r>
            <a:r>
              <a:rPr lang="es-ES" sz="1200" dirty="0">
                <a:latin typeface="+mn-lt"/>
              </a:rPr>
              <a:t>. 2024 Mar 14;25(6):3304. </a:t>
            </a:r>
            <a:r>
              <a:rPr lang="es-ES" sz="1200" dirty="0" err="1">
                <a:latin typeface="+mn-lt"/>
              </a:rPr>
              <a:t>doi</a:t>
            </a:r>
            <a:r>
              <a:rPr lang="es-ES" sz="1200" dirty="0">
                <a:latin typeface="+mn-lt"/>
              </a:rPr>
              <a:t>: 10.3390/ijms25063304. PMID: 38542278; PMCID: PMC10970443.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2" name="Rectangle 272"/>
          <p:cNvSpPr/>
          <p:nvPr/>
        </p:nvSpPr>
        <p:spPr>
          <a:xfrm>
            <a:off x="2156910" y="4812399"/>
            <a:ext cx="2981585" cy="20562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Microsatellite Instability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Study 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DPD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46387" y="4686734"/>
            <a:ext cx="2305118" cy="710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7089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CMS classification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643784" y="7489917"/>
            <a:ext cx="5113517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in tumors with microsatellite instability, MIG1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hypermetilation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RAS wild type (IHQ + FISH, NGS,</a:t>
            </a:r>
            <a:r>
              <a:rPr lang="en-US" sz="1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RT-PCR,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NanoString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**(IHC or FISH or NGS)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RAS y BRAF WT</a:t>
            </a:r>
          </a:p>
          <a:p>
            <a:pPr marL="0">
              <a:lnSpc>
                <a:spcPts val="1500"/>
              </a:lnSpc>
            </a:pP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36276" y="7489809"/>
            <a:ext cx="51135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IHC (MLH1, PMS2, MSH2 and MSH6) or genetic study (BAT25 and BAT26, D2S123, D5S346 and D17S250). </a:t>
            </a:r>
          </a:p>
        </p:txBody>
      </p:sp>
      <p:sp>
        <p:nvSpPr>
          <p:cNvPr id="46" name="Flecha izquierda 45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48ED262-562D-7045-934B-106913F43F44}"/>
              </a:ext>
            </a:extLst>
          </p:cNvPr>
          <p:cNvSpPr txBox="1"/>
          <p:nvPr/>
        </p:nvSpPr>
        <p:spPr>
          <a:xfrm>
            <a:off x="437314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Personalised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r>
              <a:rPr lang="es-ES" sz="4400" dirty="0">
                <a:solidFill>
                  <a:srgbClr val="0070C0"/>
                </a:solidFill>
              </a:rPr>
              <a:t> Medicine </a:t>
            </a:r>
            <a:r>
              <a:rPr lang="es-ES" sz="4400" dirty="0" err="1">
                <a:solidFill>
                  <a:srgbClr val="0070C0"/>
                </a:solidFill>
              </a:rPr>
              <a:t>Flashcards</a:t>
            </a:r>
            <a:r>
              <a:rPr lang="es-ES" sz="4400" dirty="0">
                <a:solidFill>
                  <a:srgbClr val="0070C0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Colorectal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5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6" name="CuadroTexto 55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293642" y="8528578"/>
            <a:ext cx="1254801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0730" y="4780354"/>
            <a:ext cx="1154483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3224"/>
              </a:lnSpc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>
              <a:lnSpc>
                <a:spcPts val="3224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HER2**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2" name="Freeform 282"/>
          <p:cNvSpPr/>
          <p:nvPr/>
        </p:nvSpPr>
        <p:spPr>
          <a:xfrm flipV="1">
            <a:off x="0" y="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8754" y="559413"/>
            <a:ext cx="657224" cy="942975"/>
          </a:xfrm>
          <a:prstGeom prst="rect">
            <a:avLst/>
          </a:prstGeom>
          <a:noFill/>
        </p:spPr>
      </p:pic>
      <p:sp>
        <p:nvSpPr>
          <p:cNvPr id="313" name="Rectangle 313"/>
          <p:cNvSpPr/>
          <p:nvPr/>
        </p:nvSpPr>
        <p:spPr>
          <a:xfrm>
            <a:off x="353908" y="9267050"/>
            <a:ext cx="116259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Alsina Maqueda M, </a:t>
            </a:r>
            <a:r>
              <a:rPr lang="es-ES" sz="1200" dirty="0" err="1"/>
              <a:t>Teijo</a:t>
            </a:r>
            <a:r>
              <a:rPr lang="es-ES" sz="1200" dirty="0"/>
              <a:t> </a:t>
            </a:r>
            <a:r>
              <a:rPr lang="es-ES" sz="1200" dirty="0" err="1"/>
              <a:t>Quintáns</a:t>
            </a:r>
            <a:r>
              <a:rPr lang="es-ES" sz="1200" dirty="0"/>
              <a:t> A, Cuatrecasas M, Fernández Aceñero MJ, Fernández Montes A, Gómez Martín C, Jiménez Fonseca P, Martínez </a:t>
            </a:r>
            <a:r>
              <a:rPr lang="es-ES" sz="1200" dirty="0" err="1"/>
              <a:t>Ciarpaglini</a:t>
            </a:r>
            <a:r>
              <a:rPr lang="es-ES" sz="1200" dirty="0"/>
              <a:t> C, Rivera Herrero F, Iglesias Coma M.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gastroesophageal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2025: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(SEOM)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 (SEAP). Clin </a:t>
            </a:r>
            <a:r>
              <a:rPr lang="es-ES" sz="1200" dirty="0" err="1"/>
              <a:t>Transl</a:t>
            </a:r>
            <a:r>
              <a:rPr lang="es-ES" sz="1200" dirty="0"/>
              <a:t> Oncol. 2025 Mar 12. </a:t>
            </a:r>
            <a:r>
              <a:rPr lang="es-ES" sz="1200" dirty="0" err="1"/>
              <a:t>doi</a:t>
            </a:r>
            <a:r>
              <a:rPr lang="es-ES" sz="1200" dirty="0"/>
              <a:t>: 10.1007/s12094-025-03865-6.</a:t>
            </a:r>
          </a:p>
          <a:p>
            <a:pPr marL="342900" indent="-342900">
              <a:buAutoNum type="arabicPeriod"/>
            </a:pPr>
            <a:r>
              <a:rPr lang="es-ES" sz="1200" dirty="0" err="1"/>
              <a:t>Shitara</a:t>
            </a:r>
            <a:r>
              <a:rPr lang="es-ES" sz="1200" dirty="0"/>
              <a:t> K, Fleitas T, Kawakami H, et al. Pan-</a:t>
            </a:r>
            <a:r>
              <a:rPr lang="es-ES" sz="1200" dirty="0" err="1"/>
              <a:t>Asian</a:t>
            </a:r>
            <a:r>
              <a:rPr lang="es-ES" sz="1200" dirty="0"/>
              <a:t> </a:t>
            </a:r>
            <a:r>
              <a:rPr lang="es-ES" sz="1200" dirty="0" err="1"/>
              <a:t>adapted</a:t>
            </a:r>
            <a:r>
              <a:rPr lang="es-ES" sz="1200" dirty="0"/>
              <a:t>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gastric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. </a:t>
            </a:r>
            <a:r>
              <a:rPr lang="es-ES" sz="1200" i="1" dirty="0"/>
              <a:t>ESMO Open</a:t>
            </a:r>
            <a:r>
              <a:rPr lang="es-ES" sz="1200" dirty="0"/>
              <a:t>. 2024;9(2):102226. doi:10.1016/j.esmoop.2023.102226 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15" name="Rectangle 315"/>
          <p:cNvSpPr/>
          <p:nvPr/>
        </p:nvSpPr>
        <p:spPr>
          <a:xfrm>
            <a:off x="7571197" y="4622987"/>
            <a:ext cx="3181236" cy="702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-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3317" y="4886049"/>
            <a:ext cx="969817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EBV</a:t>
            </a:r>
          </a:p>
        </p:txBody>
      </p:sp>
      <p:sp>
        <p:nvSpPr>
          <p:cNvPr id="42" name="Flecha izquierda 41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548FB2-9E46-3044-B836-C4E6962A9EB2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Personalised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r>
              <a:rPr lang="es-ES" sz="4400" dirty="0">
                <a:solidFill>
                  <a:srgbClr val="877FE9"/>
                </a:solidFill>
              </a:rPr>
              <a:t> Medicine </a:t>
            </a:r>
            <a:r>
              <a:rPr lang="es-ES" sz="4400" dirty="0" err="1">
                <a:solidFill>
                  <a:srgbClr val="877FE9"/>
                </a:solidFill>
              </a:rPr>
              <a:t>Flashcards</a:t>
            </a:r>
            <a:r>
              <a:rPr lang="es-ES" sz="4400" dirty="0">
                <a:solidFill>
                  <a:srgbClr val="877FE9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Gastroesophageal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endParaRPr lang="es-ES" sz="4400" dirty="0">
              <a:solidFill>
                <a:srgbClr val="877FE9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1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4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50" name="Grupo 49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1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2" name="CuadroTexto 51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Rectangle 234"/>
          <p:cNvSpPr/>
          <p:nvPr/>
        </p:nvSpPr>
        <p:spPr>
          <a:xfrm>
            <a:off x="1206963" y="7654149"/>
            <a:ext cx="50313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*by either IHQ (MLH1, PMS2, MSH2 and MSH6) or by</a:t>
            </a: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Genomic studies (BAT25 and BAT26, D2S123, D5S346 and</a:t>
            </a:r>
            <a:r>
              <a:rPr lang="en-US" sz="1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53908" y="8336295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1101" y="4527695"/>
            <a:ext cx="3958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11F47"/>
                </a:solidFill>
                <a:latin typeface="Arimo-Regular"/>
              </a:rPr>
              <a:t>Microsatellite Instability </a:t>
            </a:r>
            <a:r>
              <a:rPr lang="en-US" sz="2400" dirty="0"/>
              <a:t>(MSI-H, </a:t>
            </a:r>
            <a:r>
              <a:rPr lang="en-US" sz="2400" dirty="0" err="1"/>
              <a:t>dMMR</a:t>
            </a:r>
            <a:r>
              <a:rPr lang="en-US" sz="2400" dirty="0"/>
              <a:t>)*</a:t>
            </a:r>
            <a:endParaRPr lang="es-ES" sz="3200" dirty="0">
              <a:effectLst/>
            </a:endParaRPr>
          </a:p>
          <a:p>
            <a:pPr marL="0" algn="ctr">
              <a:tabLst>
                <a:tab pos="3996824" algn="l"/>
              </a:tabLst>
            </a:pPr>
            <a:r>
              <a:rPr lang="en-US" sz="2400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 algn="ctr">
              <a:tabLst>
                <a:tab pos="3996824" algn="l"/>
              </a:tabLst>
            </a:pPr>
            <a:r>
              <a:rPr lang="en-US" sz="2400" dirty="0">
                <a:solidFill>
                  <a:srgbClr val="011F47"/>
                </a:solidFill>
                <a:latin typeface="Arimo-Regular"/>
              </a:rPr>
              <a:t>Claudin 18.2</a:t>
            </a:r>
          </a:p>
          <a:p>
            <a:pPr marL="0" algn="ctr">
              <a:tabLst>
                <a:tab pos="3996824" algn="l"/>
              </a:tabLst>
            </a:pPr>
            <a:r>
              <a:rPr lang="en-US" sz="2400" dirty="0">
                <a:solidFill>
                  <a:srgbClr val="011F47"/>
                </a:solidFill>
                <a:latin typeface="Arimo-Regular"/>
              </a:rPr>
              <a:t>PDL-1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47" name="Freeform 447"/>
          <p:cNvSpPr/>
          <p:nvPr/>
        </p:nvSpPr>
        <p:spPr>
          <a:xfrm flipV="1">
            <a:off x="0" y="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74" name="Picture 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6607" y="559416"/>
            <a:ext cx="657224" cy="942975"/>
          </a:xfrm>
          <a:prstGeom prst="rect">
            <a:avLst/>
          </a:prstGeom>
          <a:noFill/>
        </p:spPr>
      </p:pic>
      <p:sp>
        <p:nvSpPr>
          <p:cNvPr id="478" name="Rectangle 478"/>
          <p:cNvSpPr/>
          <p:nvPr/>
        </p:nvSpPr>
        <p:spPr>
          <a:xfrm>
            <a:off x="373325" y="9170707"/>
            <a:ext cx="1161012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Curtin NJ, Drew Y, Sharma-Saha S. Why BRCA mutations are not tumour-agnostic biomarkers for PARP inhibitor therapy. Nat Rev Clin Oncol. 2019 Dec;16(12):725-726. doi: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a-Saha S. Why BRCA mutations are not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tumour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-agnostic biomarkers for PARP inhibitor therapy. Nat Rev Clin Oncol. 2019 Dec;16(12):725-726.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Golan T, Hammel P, Reni M,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Macarulla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T, et al. Maintenance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Germline BRCA-Mutated Metastatic Pancreatic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2019 Jul 25;381(4):317-327.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10.1056/NEJMoa1903387. 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447453" y="4867817"/>
            <a:ext cx="381429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spc="0" baseline="0" dirty="0">
                <a:solidFill>
                  <a:srgbClr val="011F47"/>
                </a:solidFill>
                <a:latin typeface="Arimo-Regular"/>
              </a:rPr>
              <a:t>Microsatellite Instability</a:t>
            </a:r>
            <a:r>
              <a:rPr lang="en-US" sz="2800" dirty="0"/>
              <a:t> (MSI-H, </a:t>
            </a:r>
            <a:r>
              <a:rPr lang="en-US" sz="2800" dirty="0" err="1"/>
              <a:t>dMMR</a:t>
            </a:r>
            <a:r>
              <a:rPr lang="en-US" sz="2800" dirty="0"/>
              <a:t>)*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800" b="0" i="0" spc="0" baseline="0" dirty="0">
                <a:solidFill>
                  <a:srgbClr val="011F47"/>
                </a:solidFill>
                <a:latin typeface="Arimo-Regular"/>
              </a:rPr>
              <a:t>Germ-line BRCA 1-2</a:t>
            </a:r>
          </a:p>
          <a:p>
            <a:pPr marL="0" algn="ctr"/>
            <a:r>
              <a:rPr lang="en-US" sz="2800" dirty="0">
                <a:solidFill>
                  <a:srgbClr val="011F47"/>
                </a:solidFill>
                <a:latin typeface="Arimo-Regular"/>
              </a:rPr>
              <a:t>NTRK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12528824" y="4923993"/>
            <a:ext cx="4625717" cy="1425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ATM, PALB2, p53, KRAS, CDKN2, </a:t>
            </a:r>
            <a:r>
              <a:rPr lang="en-US" sz="2200" i="0" spc="0" baseline="0" dirty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 algn="ctr">
              <a:lnSpc>
                <a:spcPts val="3225"/>
              </a:lnSpc>
            </a:pPr>
            <a:r>
              <a:rPr lang="en-US" sz="2200" i="0" spc="0" baseline="0" dirty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  <a:p>
            <a:pPr marL="0" algn="ctr">
              <a:tabLst>
                <a:tab pos="3846237" algn="l"/>
              </a:tabLst>
            </a:pP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6" name="Flecha izquierda 45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0763328-6043-C245-8E53-F998E5CB5800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Personalised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r>
              <a:rPr lang="es-ES" sz="4400" dirty="0">
                <a:solidFill>
                  <a:srgbClr val="7030A0"/>
                </a:solidFill>
              </a:rPr>
              <a:t> Medicine </a:t>
            </a:r>
            <a:r>
              <a:rPr lang="es-ES" sz="4400" dirty="0" err="1">
                <a:solidFill>
                  <a:srgbClr val="7030A0"/>
                </a:solidFill>
              </a:rPr>
              <a:t>Flashcards</a:t>
            </a:r>
            <a:r>
              <a:rPr lang="es-ES" sz="4400" dirty="0">
                <a:solidFill>
                  <a:srgbClr val="7030A0"/>
                </a:solidFill>
              </a:rPr>
              <a:t> 2025</a:t>
            </a:r>
          </a:p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Pancreatic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endParaRPr lang="es-ES" sz="4400" dirty="0">
              <a:solidFill>
                <a:srgbClr val="7030A0"/>
              </a:solidFill>
            </a:endParaRPr>
          </a:p>
        </p:txBody>
      </p:sp>
      <p:sp>
        <p:nvSpPr>
          <p:cNvPr id="54" name="Rectangle 444">
            <a:extLst>
              <a:ext uri="{FF2B5EF4-FFF2-40B4-BE49-F238E27FC236}">
                <a16:creationId xmlns:a16="http://schemas.microsoft.com/office/drawing/2014/main" id="{602691E1-2677-614B-9959-82E0E5FC36C3}"/>
              </a:ext>
            </a:extLst>
          </p:cNvPr>
          <p:cNvSpPr/>
          <p:nvPr/>
        </p:nvSpPr>
        <p:spPr>
          <a:xfrm>
            <a:off x="1171953" y="7480546"/>
            <a:ext cx="46199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pic>
        <p:nvPicPr>
          <p:cNvPr id="56" name="Picture 1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1023" y="3535681"/>
            <a:ext cx="3422903" cy="774191"/>
          </a:xfrm>
          <a:prstGeom prst="rect">
            <a:avLst/>
          </a:prstGeom>
          <a:noFill/>
        </p:spPr>
      </p:pic>
      <p:sp>
        <p:nvSpPr>
          <p:cNvPr id="51" name="CuadroTexto 50"/>
          <p:cNvSpPr txBox="1"/>
          <p:nvPr/>
        </p:nvSpPr>
        <p:spPr>
          <a:xfrm>
            <a:off x="431097" y="8216441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6221" y="4867817"/>
            <a:ext cx="1045479" cy="430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K-RAS</a:t>
            </a:r>
            <a:endParaRPr lang="es-E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8055" y="559416"/>
            <a:ext cx="628649" cy="942975"/>
          </a:xfrm>
          <a:prstGeom prst="rect">
            <a:avLst/>
          </a:prstGeom>
          <a:noFill/>
        </p:spPr>
      </p:pic>
      <p:sp>
        <p:nvSpPr>
          <p:cNvPr id="522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  <p:sp>
        <p:nvSpPr>
          <p:cNvPr id="524" name="Rectangle 524"/>
          <p:cNvSpPr/>
          <p:nvPr/>
        </p:nvSpPr>
        <p:spPr>
          <a:xfrm>
            <a:off x="1564369" y="4676511"/>
            <a:ext cx="4113306" cy="2251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CD34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Number of mitosis/50 large fields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KIT 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and 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PDGFR mutations</a:t>
            </a: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396711" y="4883806"/>
            <a:ext cx="769441" cy="1354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809418" y="4895909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DOG1*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BRAF, SDHB, NTRK**</a:t>
            </a:r>
          </a:p>
          <a:p>
            <a:pPr marL="0"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692853" y="7671046"/>
            <a:ext cx="116217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692853" y="7480546"/>
            <a:ext cx="120065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CD117 negative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0AEAF6D-BA0D-CA44-945D-725E00228E81}"/>
              </a:ext>
            </a:extLst>
          </p:cNvPr>
          <p:cNvSpPr txBox="1"/>
          <p:nvPr/>
        </p:nvSpPr>
        <p:spPr>
          <a:xfrm>
            <a:off x="451602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2022</a:t>
            </a: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</p:spPr>
      </p:pic>
      <p:grpSp>
        <p:nvGrpSpPr>
          <p:cNvPr id="49" name="Grupo 48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0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1" name="CuadroTexto 50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283602" y="8921813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2" name="Freeform 322"/>
          <p:cNvSpPr/>
          <p:nvPr/>
        </p:nvSpPr>
        <p:spPr>
          <a:xfrm flipV="1">
            <a:off x="-121" y="-35938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9060" y="559410"/>
            <a:ext cx="676274" cy="942975"/>
          </a:xfrm>
          <a:prstGeom prst="rect">
            <a:avLst/>
          </a:prstGeom>
          <a:noFill/>
        </p:spPr>
      </p:pic>
      <p:sp>
        <p:nvSpPr>
          <p:cNvPr id="353" name="Rectangle 353"/>
          <p:cNvSpPr/>
          <p:nvPr/>
        </p:nvSpPr>
        <p:spPr>
          <a:xfrm>
            <a:off x="283479" y="8979095"/>
            <a:ext cx="1222936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lvl="0" indent="-228600" rtl="0">
              <a:buFont typeface="+mj-lt"/>
              <a:buAutoNum type="arabicPeriod"/>
            </a:pPr>
            <a:r>
              <a:rPr lang="es-ES" sz="1200" dirty="0"/>
              <a:t>Amaral T, Ottaviano M, </a:t>
            </a:r>
            <a:r>
              <a:rPr lang="es-ES" sz="1200" dirty="0" err="1"/>
              <a:t>Arance</a:t>
            </a:r>
            <a:r>
              <a:rPr lang="es-ES" sz="1200" dirty="0"/>
              <a:t> A, et al; ESMO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Committee</a:t>
            </a:r>
            <a:r>
              <a:rPr lang="es-ES" sz="1200" dirty="0"/>
              <a:t>. </a:t>
            </a:r>
            <a:r>
              <a:rPr lang="es-ES" sz="1200" dirty="0" err="1"/>
              <a:t>Cutaneous</a:t>
            </a:r>
            <a:r>
              <a:rPr lang="es-ES" sz="1200" dirty="0"/>
              <a:t> melanoma: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 Ann Oncol. 2025 Jan;36(1):10-30. </a:t>
            </a:r>
            <a:r>
              <a:rPr lang="es-ES" sz="1200" dirty="0" err="1"/>
              <a:t>doi</a:t>
            </a:r>
            <a:r>
              <a:rPr lang="es-ES" sz="1200" dirty="0"/>
              <a:t>: 10.1016/j.annonc.2024.11.006.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consensus-based</a:t>
            </a:r>
            <a:r>
              <a:rPr lang="es-ES" sz="1200" dirty="0"/>
              <a:t> </a:t>
            </a:r>
            <a:r>
              <a:rPr lang="es-ES" sz="1200" dirty="0" err="1"/>
              <a:t>interdisciplinary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melanoma. </a:t>
            </a:r>
            <a:r>
              <a:rPr lang="fr-FR" sz="1200" dirty="0"/>
              <a:t>Part 1: Diagnostics  Update 2024. </a:t>
            </a:r>
            <a:r>
              <a:rPr lang="fr-FR" sz="1200" dirty="0" err="1"/>
              <a:t>Garbe</a:t>
            </a:r>
            <a:r>
              <a:rPr lang="fr-FR" sz="1200" dirty="0"/>
              <a:t>, Claus et al. </a:t>
            </a:r>
            <a:r>
              <a:rPr lang="fr-FR" sz="1200" dirty="0" err="1"/>
              <a:t>European</a:t>
            </a:r>
            <a:r>
              <a:rPr lang="fr-FR" sz="1200" dirty="0"/>
              <a:t> Journal of Cancer, Volume 215, 115152</a:t>
            </a: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dirty="0"/>
              <a:t>Márquez-Rodas I, Muñoz </a:t>
            </a:r>
            <a:r>
              <a:rPr lang="es-ES" sz="1200" dirty="0" err="1"/>
              <a:t>Couselo</a:t>
            </a:r>
            <a:r>
              <a:rPr lang="es-ES" sz="1200" dirty="0"/>
              <a:t> E, Rodríguez Moreno JF, </a:t>
            </a:r>
            <a:r>
              <a:rPr lang="es-ES" sz="1200" dirty="0" err="1"/>
              <a:t>Arance</a:t>
            </a:r>
            <a:r>
              <a:rPr lang="es-ES" sz="1200" dirty="0"/>
              <a:t> Fernández AM, Berciano Guerrero MÁ, Campos Balea B, de la Cruz Merino L, Espinosa Arranz E, García Castaño A, Berrocal Jaime A. SEOM-GEM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cutaneous</a:t>
            </a:r>
            <a:r>
              <a:rPr lang="es-ES" sz="1200" dirty="0"/>
              <a:t> melanoma (2023). Clin </a:t>
            </a:r>
            <a:r>
              <a:rPr lang="es-ES" sz="1200" dirty="0" err="1"/>
              <a:t>Transl</a:t>
            </a:r>
            <a:r>
              <a:rPr lang="es-ES" sz="1200" dirty="0"/>
              <a:t> Oncol. 2024 Nov;26(11):2841-2855. </a:t>
            </a:r>
            <a:r>
              <a:rPr lang="es-ES" sz="1200" dirty="0" err="1"/>
              <a:t>doi</a:t>
            </a:r>
            <a:r>
              <a:rPr lang="es-ES" sz="1200" dirty="0"/>
              <a:t>: 10.1007/s12094-024-03497-2. </a:t>
            </a:r>
            <a:r>
              <a:rPr lang="es-ES" sz="1200" dirty="0" err="1"/>
              <a:t>Epub</a:t>
            </a:r>
            <a:r>
              <a:rPr lang="es-ES" sz="1200" dirty="0"/>
              <a:t> 2024 May 15. PMID: 38748192; PMCID: PMC11467041</a:t>
            </a:r>
            <a:r>
              <a:rPr lang="es-ES" sz="1000" dirty="0">
                <a:effectLst/>
              </a:rPr>
              <a:t> </a:t>
            </a:r>
            <a:endParaRPr lang="en-US" sz="10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56" name="Rectangle 356"/>
          <p:cNvSpPr/>
          <p:nvPr/>
        </p:nvSpPr>
        <p:spPr>
          <a:xfrm>
            <a:off x="13219101" y="6813601"/>
            <a:ext cx="312101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13871415" y="4356151"/>
            <a:ext cx="181633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20154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NRAS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marL="535781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14212975" y="5584876"/>
            <a:ext cx="1133235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0803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96195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MHC-II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7798988" y="4511108"/>
            <a:ext cx="2152019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es-ES" sz="2000" dirty="0"/>
              <a:t>NRAS*</a:t>
            </a:r>
          </a:p>
          <a:p>
            <a:pPr algn="ctr" rtl="0"/>
            <a:r>
              <a:rPr lang="es-ES" sz="2000" dirty="0"/>
              <a:t>NTRK</a:t>
            </a:r>
          </a:p>
          <a:p>
            <a:pPr algn="ctr" rtl="0"/>
            <a:r>
              <a:rPr lang="es-ES" sz="2000" dirty="0"/>
              <a:t>PDL1**</a:t>
            </a:r>
          </a:p>
          <a:p>
            <a:pPr algn="ctr" rtl="0"/>
            <a:r>
              <a:rPr lang="es-ES" sz="2000" dirty="0"/>
              <a:t>C-KIT***</a:t>
            </a:r>
          </a:p>
          <a:p>
            <a:pPr algn="ctr" rtl="0"/>
            <a:r>
              <a:rPr lang="es-ES" sz="2000" dirty="0"/>
              <a:t>HLA-A*02:01****</a:t>
            </a:r>
          </a:p>
          <a:p>
            <a:pPr marL="0" algn="ctr">
              <a:tabLst>
                <a:tab pos="5611747" algn="l"/>
              </a:tabLst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424731-89E8-3244-A77E-0A5144FEDE32}"/>
              </a:ext>
            </a:extLst>
          </p:cNvPr>
          <p:cNvSpPr txBox="1"/>
          <p:nvPr/>
        </p:nvSpPr>
        <p:spPr>
          <a:xfrm>
            <a:off x="4398241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/>
                </a:solidFill>
              </a:rPr>
              <a:t>Personalised</a:t>
            </a:r>
            <a:r>
              <a:rPr lang="es-ES" sz="4400" dirty="0">
                <a:solidFill>
                  <a:schemeClr val="tx1"/>
                </a:solidFill>
              </a:rPr>
              <a:t> </a:t>
            </a:r>
            <a:r>
              <a:rPr lang="es-ES" sz="4400" dirty="0" err="1">
                <a:solidFill>
                  <a:schemeClr val="tx1"/>
                </a:solidFill>
              </a:rPr>
              <a:t>Cancer</a:t>
            </a:r>
            <a:r>
              <a:rPr lang="es-ES" sz="4400" dirty="0">
                <a:solidFill>
                  <a:schemeClr val="tx1"/>
                </a:solidFill>
              </a:rPr>
              <a:t> Medicine </a:t>
            </a:r>
            <a:r>
              <a:rPr lang="es-ES" sz="4400" dirty="0" err="1">
                <a:solidFill>
                  <a:schemeClr val="tx1"/>
                </a:solidFill>
              </a:rPr>
              <a:t>Flashcards</a:t>
            </a:r>
            <a:r>
              <a:rPr lang="es-ES" sz="4400" dirty="0">
                <a:solidFill>
                  <a:schemeClr val="tx1"/>
                </a:solidFill>
              </a:rPr>
              <a:t> 2025</a:t>
            </a: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52" name="Rectangle 362">
            <a:extLst>
              <a:ext uri="{FF2B5EF4-FFF2-40B4-BE49-F238E27FC236}">
                <a16:creationId xmlns:a16="http://schemas.microsoft.com/office/drawing/2014/main" id="{5E295A5C-6ABE-4649-B3D9-4EE4384C1FD1}"/>
              </a:ext>
            </a:extLst>
          </p:cNvPr>
          <p:cNvSpPr/>
          <p:nvPr/>
        </p:nvSpPr>
        <p:spPr>
          <a:xfrm>
            <a:off x="6697606" y="7533630"/>
            <a:ext cx="5085473" cy="733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*in cases BRAF negative</a:t>
            </a:r>
          </a:p>
          <a:p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using</a:t>
            </a:r>
            <a:r>
              <a:rPr lang="es-ES" sz="1200" dirty="0"/>
              <a:t> </a:t>
            </a:r>
            <a:r>
              <a:rPr lang="es-ES" sz="1200" dirty="0" err="1"/>
              <a:t>combinations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anti-PD1 </a:t>
            </a:r>
            <a:r>
              <a:rPr lang="es-ES" sz="1200" dirty="0" err="1"/>
              <a:t>with</a:t>
            </a:r>
            <a:r>
              <a:rPr lang="es-ES" sz="1200" dirty="0"/>
              <a:t> anti-CTL4 </a:t>
            </a:r>
            <a:r>
              <a:rPr lang="es-ES" sz="1200" dirty="0" err="1"/>
              <a:t>or</a:t>
            </a:r>
            <a:r>
              <a:rPr lang="es-ES" sz="1200" dirty="0"/>
              <a:t> anti-LAG3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mucosal or acral melanoma or melanoma associated with sunlight</a:t>
            </a:r>
          </a:p>
          <a:p>
            <a:pPr marL="0">
              <a:lnSpc>
                <a:spcPts val="1500"/>
              </a:lnSpc>
            </a:pPr>
            <a:r>
              <a:rPr lang="en-US" sz="1200" dirty="0">
                <a:solidFill>
                  <a:srgbClr val="011F47"/>
                </a:solidFill>
                <a:latin typeface="Arimo-Regular"/>
              </a:rPr>
              <a:t>****in uveal melanoma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7306" y="3078071"/>
            <a:ext cx="4184903" cy="1280159"/>
          </a:xfrm>
          <a:prstGeom prst="rect">
            <a:avLst/>
          </a:prstGeom>
          <a:noFill/>
        </p:spPr>
      </p:pic>
      <p:grpSp>
        <p:nvGrpSpPr>
          <p:cNvPr id="45" name="Grupo 44"/>
          <p:cNvGrpSpPr/>
          <p:nvPr/>
        </p:nvGrpSpPr>
        <p:grpSpPr>
          <a:xfrm>
            <a:off x="2549658" y="3324959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</p:spPr>
        </p:pic>
        <p:sp>
          <p:nvSpPr>
            <p:cNvPr id="47" name="CuadroTexto 46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432554" y="3324959"/>
            <a:ext cx="3669224" cy="774191"/>
            <a:chOff x="7431023" y="3535681"/>
            <a:chExt cx="3669224" cy="774191"/>
          </a:xfrm>
        </p:grpSpPr>
        <p:pic>
          <p:nvPicPr>
            <p:cNvPr id="54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</p:spPr>
        </p:pic>
        <p:sp>
          <p:nvSpPr>
            <p:cNvPr id="55" name="CuadroTexto 54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168734" y="8254071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6295" y="4782154"/>
            <a:ext cx="1721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BRAF v-600</a:t>
            </a:r>
            <a:endParaRPr lang="es-ES" sz="2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2455</Words>
  <Application>Microsoft Office PowerPoint</Application>
  <PresentationFormat>Custom</PresentationFormat>
  <Paragraphs>238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Arimo-Regular</vt:lpstr>
      <vt:lpstr>Calibri</vt:lpstr>
      <vt:lpstr>AbhayaLibre-Regular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Fernandez Elices, Raquel {MWSG~MADRID}</cp:lastModifiedBy>
  <cp:revision>97</cp:revision>
  <cp:lastPrinted>2021-06-25T09:32:11Z</cp:lastPrinted>
  <dcterms:modified xsi:type="dcterms:W3CDTF">2025-07-22T11:25:00Z</dcterms:modified>
</cp:coreProperties>
</file>